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7772400" cy="10058400"/>
  <p:notesSz cx="7772400" cy="10058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96" d="100"/>
          <a:sy n="196" d="100"/>
        </p:scale>
        <p:origin x="1494" y="958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02513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837992" y="900176"/>
            <a:ext cx="6049010" cy="2627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762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Calibri"/>
                <a:cs typeface="Calibri"/>
              </a:rPr>
              <a:t>Section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1-2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: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Equations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of</a:t>
            </a:r>
            <a:r>
              <a:rPr sz="1600" b="1" spc="-5" dirty="0">
                <a:latin typeface="Calibri"/>
                <a:cs typeface="Calibri"/>
              </a:rPr>
              <a:t> Lines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Calibri"/>
              <a:cs typeface="Calibri"/>
            </a:endParaRPr>
          </a:p>
          <a:p>
            <a:pPr marL="76200" marR="68580">
              <a:lnSpc>
                <a:spcPct val="116199"/>
              </a:lnSpc>
            </a:pPr>
            <a:r>
              <a:rPr sz="1100" spc="-5" dirty="0">
                <a:latin typeface="Calibri"/>
                <a:cs typeface="Calibri"/>
              </a:rPr>
              <a:t>In this section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need to take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look </a:t>
            </a:r>
            <a:r>
              <a:rPr sz="1100" spc="-10" dirty="0">
                <a:latin typeface="Calibri"/>
                <a:cs typeface="Calibri"/>
              </a:rPr>
              <a:t>at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equation </a:t>
            </a:r>
            <a:r>
              <a:rPr sz="1100" dirty="0">
                <a:latin typeface="Calibri"/>
                <a:cs typeface="Calibri"/>
              </a:rPr>
              <a:t>of a </a:t>
            </a:r>
            <a:r>
              <a:rPr sz="1100" spc="-5" dirty="0">
                <a:latin typeface="Calibri"/>
                <a:cs typeface="Calibri"/>
              </a:rPr>
              <a:t>line 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spc="65" dirty="0">
                <a:latin typeface="Tahoma"/>
                <a:cs typeface="Tahoma"/>
              </a:rPr>
              <a:t>ℝ</a:t>
            </a:r>
            <a:r>
              <a:rPr sz="1050" spc="97" baseline="43650" dirty="0">
                <a:latin typeface="Times New Roman"/>
                <a:cs typeface="Times New Roman"/>
              </a:rPr>
              <a:t>3 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</a:t>
            </a:r>
            <a:r>
              <a:rPr sz="1100" dirty="0">
                <a:latin typeface="Calibri"/>
                <a:cs typeface="Calibri"/>
              </a:rPr>
              <a:t>we saw </a:t>
            </a:r>
            <a:r>
              <a:rPr sz="1100" spc="-5" dirty="0">
                <a:latin typeface="Calibri"/>
                <a:cs typeface="Calibri"/>
              </a:rPr>
              <a:t>in the previous section </a:t>
            </a:r>
            <a:r>
              <a:rPr sz="1100" dirty="0">
                <a:latin typeface="Calibri"/>
                <a:cs typeface="Calibri"/>
              </a:rPr>
              <a:t> the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50" i="1" spc="25" dirty="0">
                <a:latin typeface="Times New Roman"/>
                <a:cs typeface="Times New Roman"/>
              </a:rPr>
              <a:t>y </a:t>
            </a:r>
            <a:r>
              <a:rPr sz="1150" spc="30" dirty="0">
                <a:latin typeface="Symbol"/>
                <a:cs typeface="Symbol"/>
              </a:rPr>
              <a:t></a:t>
            </a:r>
            <a:r>
              <a:rPr sz="1150" spc="30" dirty="0">
                <a:latin typeface="Times New Roman"/>
                <a:cs typeface="Times New Roman"/>
              </a:rPr>
              <a:t> </a:t>
            </a:r>
            <a:r>
              <a:rPr sz="1150" i="1" spc="30" dirty="0">
                <a:latin typeface="Times New Roman"/>
                <a:cs typeface="Times New Roman"/>
              </a:rPr>
              <a:t>mx </a:t>
            </a:r>
            <a:r>
              <a:rPr sz="1150" spc="30" dirty="0">
                <a:latin typeface="Symbol"/>
                <a:cs typeface="Symbol"/>
              </a:rPr>
              <a:t></a:t>
            </a:r>
            <a:r>
              <a:rPr sz="1150" spc="30" dirty="0">
                <a:latin typeface="Times New Roman"/>
                <a:cs typeface="Times New Roman"/>
              </a:rPr>
              <a:t> </a:t>
            </a:r>
            <a:r>
              <a:rPr sz="1150" i="1" spc="25" dirty="0">
                <a:latin typeface="Times New Roman"/>
                <a:cs typeface="Times New Roman"/>
              </a:rPr>
              <a:t>b </a:t>
            </a:r>
            <a:r>
              <a:rPr sz="1100" dirty="0">
                <a:latin typeface="Calibri"/>
                <a:cs typeface="Calibri"/>
              </a:rPr>
              <a:t>does not </a:t>
            </a:r>
            <a:r>
              <a:rPr sz="1100" spc="-5" dirty="0">
                <a:latin typeface="Calibri"/>
                <a:cs typeface="Calibri"/>
              </a:rPr>
              <a:t>describe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line 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spc="65" dirty="0">
                <a:latin typeface="Tahoma"/>
                <a:cs typeface="Tahoma"/>
              </a:rPr>
              <a:t>ℝ</a:t>
            </a:r>
            <a:r>
              <a:rPr sz="1050" spc="97" baseline="43650" dirty="0">
                <a:latin typeface="Times New Roman"/>
                <a:cs typeface="Times New Roman"/>
              </a:rPr>
              <a:t>3 </a:t>
            </a:r>
            <a:r>
              <a:rPr sz="1100" dirty="0">
                <a:latin typeface="Calibri"/>
                <a:cs typeface="Calibri"/>
              </a:rPr>
              <a:t>, </a:t>
            </a:r>
            <a:r>
              <a:rPr sz="1100" spc="-5" dirty="0">
                <a:latin typeface="Calibri"/>
                <a:cs typeface="Calibri"/>
              </a:rPr>
              <a:t>instead it describes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plane. This doesn’t mean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however</a:t>
            </a:r>
            <a:r>
              <a:rPr sz="1100" spc="-5" dirty="0">
                <a:latin typeface="Calibri"/>
                <a:cs typeface="Calibri"/>
              </a:rPr>
              <a:t> 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can’t write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down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3-D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space.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We’re just going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new </a:t>
            </a:r>
            <a:r>
              <a:rPr sz="1100" dirty="0">
                <a:latin typeface="Calibri"/>
                <a:cs typeface="Calibri"/>
              </a:rPr>
              <a:t> way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writing down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a </a:t>
            </a:r>
            <a:r>
              <a:rPr sz="1100" spc="-5" dirty="0">
                <a:latin typeface="Calibri"/>
                <a:cs typeface="Calibri"/>
              </a:rPr>
              <a:t>curve.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76200" marR="314325">
              <a:lnSpc>
                <a:spcPct val="109500"/>
              </a:lnSpc>
            </a:pPr>
            <a:r>
              <a:rPr sz="1100" dirty="0">
                <a:latin typeface="Calibri"/>
                <a:cs typeface="Calibri"/>
              </a:rPr>
              <a:t>So,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before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-5" dirty="0">
                <a:latin typeface="Calibri"/>
                <a:cs typeface="Calibri"/>
              </a:rPr>
              <a:t> equations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briefly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look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functions.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We’re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going</a:t>
            </a:r>
            <a:r>
              <a:rPr sz="1100" dirty="0">
                <a:latin typeface="Calibri"/>
                <a:cs typeface="Calibri"/>
              </a:rPr>
              <a:t> to </a:t>
            </a:r>
            <a:r>
              <a:rPr sz="1100" spc="-5" dirty="0">
                <a:latin typeface="Calibri"/>
                <a:cs typeface="Calibri"/>
              </a:rPr>
              <a:t>take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more 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depth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look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at</a:t>
            </a:r>
            <a:r>
              <a:rPr sz="1100" dirty="0">
                <a:latin typeface="Calibri"/>
                <a:cs typeface="Calibri"/>
              </a:rPr>
              <a:t>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functions later.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worry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about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notational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issues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</a:t>
            </a:r>
            <a:r>
              <a:rPr sz="1100" dirty="0">
                <a:latin typeface="Calibri"/>
                <a:cs typeface="Calibri"/>
              </a:rPr>
              <a:t>how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 </a:t>
            </a:r>
            <a:r>
              <a:rPr sz="1100" dirty="0">
                <a:latin typeface="Calibri"/>
                <a:cs typeface="Calibri"/>
              </a:rPr>
              <a:t>can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used 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curve.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76200" marR="314325">
              <a:lnSpc>
                <a:spcPct val="110000"/>
              </a:lnSpc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best</a:t>
            </a:r>
            <a:r>
              <a:rPr sz="1100" spc="-5" dirty="0">
                <a:latin typeface="Calibri"/>
                <a:cs typeface="Calibri"/>
              </a:rPr>
              <a:t> way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idea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looks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like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look 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example.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consider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 vector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736978" y="3755691"/>
            <a:ext cx="41275" cy="191135"/>
            <a:chOff x="3736978" y="3755691"/>
            <a:chExt cx="41275" cy="191135"/>
          </a:xfrm>
        </p:grpSpPr>
        <p:sp>
          <p:nvSpPr>
            <p:cNvPr id="7" name="object 7"/>
            <p:cNvSpPr/>
            <p:nvPr/>
          </p:nvSpPr>
          <p:spPr>
            <a:xfrm>
              <a:off x="3740754" y="37594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740754" y="38510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948512" y="3755690"/>
            <a:ext cx="41275" cy="191135"/>
            <a:chOff x="3948512" y="3755690"/>
            <a:chExt cx="41275" cy="191135"/>
          </a:xfrm>
        </p:grpSpPr>
        <p:sp>
          <p:nvSpPr>
            <p:cNvPr id="10" name="object 10"/>
            <p:cNvSpPr/>
            <p:nvPr/>
          </p:nvSpPr>
          <p:spPr>
            <a:xfrm>
              <a:off x="3952288" y="375946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952288" y="385108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307365" y="3686087"/>
            <a:ext cx="661035" cy="267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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3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120" baseline="4629" dirty="0">
                <a:latin typeface="Times New Roman"/>
                <a:cs typeface="Times New Roman"/>
              </a:rPr>
              <a:t> </a:t>
            </a:r>
            <a:r>
              <a:rPr sz="1800" i="1" spc="89" baseline="4629" dirty="0">
                <a:latin typeface="Times New Roman"/>
                <a:cs typeface="Times New Roman"/>
              </a:rPr>
              <a:t>t</a:t>
            </a:r>
            <a:r>
              <a:rPr sz="1800" spc="22" baseline="4629" dirty="0">
                <a:latin typeface="Times New Roman"/>
                <a:cs typeface="Times New Roman"/>
              </a:rPr>
              <a:t>,1</a:t>
            </a:r>
            <a:endParaRPr sz="1800" baseline="4629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317288" y="3626209"/>
            <a:ext cx="88265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0900" y="4128635"/>
            <a:ext cx="5968365" cy="174498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63500" marR="30480">
              <a:lnSpc>
                <a:spcPct val="109500"/>
              </a:lnSpc>
              <a:spcBef>
                <a:spcPts val="90"/>
              </a:spcBef>
            </a:pP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5" dirty="0">
                <a:latin typeface="Calibri"/>
                <a:cs typeface="Calibri"/>
              </a:rPr>
              <a:t> function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takes </a:t>
            </a:r>
            <a:r>
              <a:rPr sz="1100" dirty="0">
                <a:latin typeface="Calibri"/>
                <a:cs typeface="Calibri"/>
              </a:rPr>
              <a:t>one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or</a:t>
            </a:r>
            <a:r>
              <a:rPr sz="1100" spc="-5" dirty="0">
                <a:latin typeface="Calibri"/>
                <a:cs typeface="Calibri"/>
              </a:rPr>
              <a:t> more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variables, </a:t>
            </a:r>
            <a:r>
              <a:rPr sz="1100" dirty="0">
                <a:latin typeface="Calibri"/>
                <a:cs typeface="Calibri"/>
              </a:rPr>
              <a:t>one</a:t>
            </a:r>
            <a:r>
              <a:rPr sz="1100" spc="-5" dirty="0">
                <a:latin typeface="Calibri"/>
                <a:cs typeface="Calibri"/>
              </a:rPr>
              <a:t> 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case, 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returns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vector.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Note</a:t>
            </a:r>
            <a:r>
              <a:rPr sz="1100" spc="-5" dirty="0">
                <a:latin typeface="Calibri"/>
                <a:cs typeface="Calibri"/>
              </a:rPr>
              <a:t> as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dirty="0">
                <a:latin typeface="Calibri"/>
                <a:cs typeface="Calibri"/>
              </a:rPr>
              <a:t> can </a:t>
            </a:r>
            <a:r>
              <a:rPr sz="1100" spc="-10" dirty="0">
                <a:latin typeface="Calibri"/>
                <a:cs typeface="Calibri"/>
              </a:rPr>
              <a:t>be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dirty="0">
                <a:latin typeface="Calibri"/>
                <a:cs typeface="Calibri"/>
              </a:rPr>
              <a:t> or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more </a:t>
            </a:r>
            <a:r>
              <a:rPr sz="1100" spc="-5" dirty="0">
                <a:latin typeface="Calibri"/>
                <a:cs typeface="Calibri"/>
              </a:rPr>
              <a:t>variables.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However,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those cases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graph may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no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longer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curve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space.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50">
              <a:latin typeface="Calibri"/>
              <a:cs typeface="Calibri"/>
            </a:endParaRPr>
          </a:p>
          <a:p>
            <a:pPr marL="63500" marR="74295">
              <a:lnSpc>
                <a:spcPct val="119900"/>
              </a:lnSpc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dirty="0">
                <a:latin typeface="Calibri"/>
                <a:cs typeface="Calibri"/>
              </a:rPr>
              <a:t> gives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5" dirty="0">
                <a:latin typeface="Calibri"/>
                <a:cs typeface="Calibri"/>
              </a:rPr>
              <a:t> 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whatever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dimension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be.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example above it returns </a:t>
            </a:r>
            <a:r>
              <a:rPr sz="1100" dirty="0">
                <a:latin typeface="Calibri"/>
                <a:cs typeface="Calibri"/>
              </a:rPr>
              <a:t>a vector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spc="100" dirty="0">
                <a:latin typeface="Tahoma"/>
                <a:cs typeface="Tahoma"/>
              </a:rPr>
              <a:t>ℝ</a:t>
            </a:r>
            <a:r>
              <a:rPr sz="1050" spc="150" baseline="43650" dirty="0">
                <a:latin typeface="Times New Roman"/>
                <a:cs typeface="Times New Roman"/>
              </a:rPr>
              <a:t>2 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When </a:t>
            </a:r>
            <a:r>
              <a:rPr sz="1100" spc="-5" dirty="0">
                <a:latin typeface="Calibri"/>
                <a:cs typeface="Calibri"/>
              </a:rPr>
              <a:t>we </a:t>
            </a:r>
            <a:r>
              <a:rPr sz="1100" dirty="0">
                <a:latin typeface="Calibri"/>
                <a:cs typeface="Calibri"/>
              </a:rPr>
              <a:t>get </a:t>
            </a:r>
            <a:r>
              <a:rPr sz="1100" spc="-5" dirty="0">
                <a:latin typeface="Calibri"/>
                <a:cs typeface="Calibri"/>
              </a:rPr>
              <a:t>to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real subject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this section, equations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using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returns</a:t>
            </a:r>
            <a:r>
              <a:rPr sz="1100" dirty="0">
                <a:latin typeface="Calibri"/>
                <a:cs typeface="Calibri"/>
              </a:rPr>
              <a:t> 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165" dirty="0">
                <a:latin typeface="Calibri"/>
                <a:cs typeface="Calibri"/>
              </a:rPr>
              <a:t> </a:t>
            </a:r>
            <a:r>
              <a:rPr sz="1200" spc="65" dirty="0">
                <a:latin typeface="Tahoma"/>
                <a:cs typeface="Tahoma"/>
              </a:rPr>
              <a:t>ℝ</a:t>
            </a:r>
            <a:r>
              <a:rPr sz="1050" spc="97" baseline="43650" dirty="0">
                <a:latin typeface="Times New Roman"/>
                <a:cs typeface="Times New Roman"/>
              </a:rPr>
              <a:t>3</a:t>
            </a:r>
            <a:endParaRPr sz="1050" baseline="436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35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Now,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want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determine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above.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order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find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our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1687" y="5863752"/>
            <a:ext cx="583247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think </a:t>
            </a:r>
            <a:r>
              <a:rPr sz="1100" dirty="0">
                <a:latin typeface="Calibri"/>
                <a:cs typeface="Calibri"/>
              </a:rPr>
              <a:t>of the </a:t>
            </a:r>
            <a:r>
              <a:rPr sz="1100" spc="-5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returns as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for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465450" y="6100820"/>
            <a:ext cx="41275" cy="191770"/>
            <a:chOff x="3465450" y="6100820"/>
            <a:chExt cx="41275" cy="191770"/>
          </a:xfrm>
        </p:grpSpPr>
        <p:sp>
          <p:nvSpPr>
            <p:cNvPr id="17" name="object 17"/>
            <p:cNvSpPr/>
            <p:nvPr/>
          </p:nvSpPr>
          <p:spPr>
            <a:xfrm>
              <a:off x="3469245" y="610461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514" y="0"/>
                  </a:moveTo>
                  <a:lnTo>
                    <a:pt x="0" y="91844"/>
                  </a:lnTo>
                </a:path>
              </a:pathLst>
            </a:custGeom>
            <a:ln w="75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69245" y="619645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514" y="91844"/>
                  </a:lnTo>
                </a:path>
              </a:pathLst>
            </a:custGeom>
            <a:ln w="75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3737958" y="6100819"/>
            <a:ext cx="41275" cy="191770"/>
            <a:chOff x="3737958" y="6100819"/>
            <a:chExt cx="41275" cy="191770"/>
          </a:xfrm>
        </p:grpSpPr>
        <p:sp>
          <p:nvSpPr>
            <p:cNvPr id="20" name="object 20"/>
            <p:cNvSpPr/>
            <p:nvPr/>
          </p:nvSpPr>
          <p:spPr>
            <a:xfrm>
              <a:off x="3741753" y="610461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514" y="91844"/>
                  </a:lnTo>
                </a:path>
              </a:pathLst>
            </a:custGeom>
            <a:ln w="75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741753" y="61964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514" y="0"/>
                  </a:moveTo>
                  <a:lnTo>
                    <a:pt x="0" y="91844"/>
                  </a:lnTo>
                </a:path>
              </a:pathLst>
            </a:custGeom>
            <a:ln w="758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227928" y="5971061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01687" y="6031506"/>
            <a:ext cx="5819140" cy="539750"/>
          </a:xfrm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12700" marR="5080" indent="-635">
              <a:lnSpc>
                <a:spcPct val="126200"/>
              </a:lnSpc>
              <a:spcBef>
                <a:spcPts val="30"/>
              </a:spcBef>
            </a:pPr>
            <a:r>
              <a:rPr sz="1100" spc="-5" dirty="0">
                <a:latin typeface="Calibri"/>
                <a:cs typeface="Calibri"/>
              </a:rPr>
              <a:t>graph.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Recall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dirty="0">
                <a:latin typeface="Calibri"/>
                <a:cs typeface="Calibri"/>
              </a:rPr>
              <a:t> vector,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say</a:t>
            </a:r>
            <a:r>
              <a:rPr sz="1100" spc="165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v</a:t>
            </a:r>
            <a:r>
              <a:rPr sz="1200" i="1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135" dirty="0">
                <a:latin typeface="Times New Roman"/>
                <a:cs typeface="Times New Roman"/>
              </a:rPr>
              <a:t> </a:t>
            </a:r>
            <a:r>
              <a:rPr sz="1200" i="1" spc="5" dirty="0">
                <a:latin typeface="Times New Roman"/>
                <a:cs typeface="Times New Roman"/>
              </a:rPr>
              <a:t>a</a:t>
            </a:r>
            <a:r>
              <a:rPr sz="1200" spc="5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b</a:t>
            </a:r>
            <a:r>
              <a:rPr sz="1200" i="1" spc="3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vector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starts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origin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ends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point</a:t>
            </a:r>
            <a:r>
              <a:rPr sz="1650" spc="209" baseline="5050" dirty="0">
                <a:latin typeface="Calibri"/>
                <a:cs typeface="Calibri"/>
              </a:rPr>
              <a:t> </a:t>
            </a:r>
            <a:r>
              <a:rPr sz="1600" spc="-5" dirty="0">
                <a:latin typeface="Symbol"/>
                <a:cs typeface="Symbol"/>
              </a:rPr>
              <a:t></a:t>
            </a:r>
            <a:r>
              <a:rPr sz="1800" i="1" spc="-7" baseline="4629" dirty="0">
                <a:latin typeface="Times New Roman"/>
                <a:cs typeface="Times New Roman"/>
              </a:rPr>
              <a:t>a</a:t>
            </a:r>
            <a:r>
              <a:rPr sz="1800" spc="-7" baseline="4629" dirty="0">
                <a:latin typeface="Times New Roman"/>
                <a:cs typeface="Times New Roman"/>
              </a:rPr>
              <a:t>,</a:t>
            </a:r>
            <a:r>
              <a:rPr sz="1800" spc="-284" baseline="4629" dirty="0">
                <a:latin typeface="Times New Roman"/>
                <a:cs typeface="Times New Roman"/>
              </a:rPr>
              <a:t> </a:t>
            </a:r>
            <a:r>
              <a:rPr sz="1800" i="1" spc="-37" baseline="4629" dirty="0">
                <a:latin typeface="Times New Roman"/>
                <a:cs typeface="Times New Roman"/>
              </a:rPr>
              <a:t>b</a:t>
            </a:r>
            <a:r>
              <a:rPr sz="1600" spc="-25" dirty="0">
                <a:latin typeface="Symbol"/>
                <a:cs typeface="Symbol"/>
              </a:rPr>
              <a:t></a:t>
            </a:r>
            <a:r>
              <a:rPr sz="1600" spc="-254" dirty="0">
                <a:latin typeface="Times New Roman"/>
                <a:cs typeface="Times New Roman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.</a:t>
            </a:r>
            <a:endParaRPr sz="1650" baseline="505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01681" y="6755987"/>
            <a:ext cx="5960110" cy="579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sz="1100" dirty="0">
                <a:latin typeface="Calibri"/>
                <a:cs typeface="Calibri"/>
              </a:rPr>
              <a:t>So,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graph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5" dirty="0">
                <a:latin typeface="Calibri"/>
                <a:cs typeface="Calibri"/>
              </a:rPr>
              <a:t> function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plug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 </a:t>
            </a:r>
            <a:r>
              <a:rPr sz="1100" dirty="0">
                <a:latin typeface="Calibri"/>
                <a:cs typeface="Calibri"/>
              </a:rPr>
              <a:t>values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variable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plot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corresponds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each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 </a:t>
            </a:r>
            <a:r>
              <a:rPr sz="1100" dirty="0">
                <a:latin typeface="Calibri"/>
                <a:cs typeface="Calibri"/>
              </a:rPr>
              <a:t>out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function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play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connect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dots.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Here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evaluations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our </a:t>
            </a:r>
            <a:r>
              <a:rPr sz="1100" spc="-5" dirty="0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763302" y="7562608"/>
            <a:ext cx="41275" cy="191770"/>
            <a:chOff x="1763302" y="7562608"/>
            <a:chExt cx="41275" cy="191770"/>
          </a:xfrm>
        </p:grpSpPr>
        <p:sp>
          <p:nvSpPr>
            <p:cNvPr id="26" name="object 26"/>
            <p:cNvSpPr/>
            <p:nvPr/>
          </p:nvSpPr>
          <p:spPr>
            <a:xfrm>
              <a:off x="1767075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767076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2081661" y="7562608"/>
            <a:ext cx="41275" cy="191770"/>
            <a:chOff x="2081661" y="7562608"/>
            <a:chExt cx="41275" cy="191770"/>
          </a:xfrm>
        </p:grpSpPr>
        <p:sp>
          <p:nvSpPr>
            <p:cNvPr id="29" name="object 29"/>
            <p:cNvSpPr/>
            <p:nvPr/>
          </p:nvSpPr>
          <p:spPr>
            <a:xfrm>
              <a:off x="2085435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085435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3138234" y="7562608"/>
            <a:ext cx="41275" cy="191770"/>
            <a:chOff x="3138234" y="7562608"/>
            <a:chExt cx="41275" cy="191770"/>
          </a:xfrm>
        </p:grpSpPr>
        <p:sp>
          <p:nvSpPr>
            <p:cNvPr id="32" name="object 32"/>
            <p:cNvSpPr/>
            <p:nvPr/>
          </p:nvSpPr>
          <p:spPr>
            <a:xfrm>
              <a:off x="3142008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142008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3449458" y="7562608"/>
            <a:ext cx="41275" cy="191770"/>
            <a:chOff x="3449458" y="7562608"/>
            <a:chExt cx="41275" cy="191770"/>
          </a:xfrm>
        </p:grpSpPr>
        <p:sp>
          <p:nvSpPr>
            <p:cNvPr id="35" name="object 35"/>
            <p:cNvSpPr/>
            <p:nvPr/>
          </p:nvSpPr>
          <p:spPr>
            <a:xfrm>
              <a:off x="3453232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453232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7" name="object 37"/>
          <p:cNvGrpSpPr/>
          <p:nvPr/>
        </p:nvGrpSpPr>
        <p:grpSpPr>
          <a:xfrm>
            <a:off x="4437047" y="7562608"/>
            <a:ext cx="41275" cy="191770"/>
            <a:chOff x="4437047" y="7562608"/>
            <a:chExt cx="41275" cy="191770"/>
          </a:xfrm>
        </p:grpSpPr>
        <p:sp>
          <p:nvSpPr>
            <p:cNvPr id="38" name="object 38"/>
            <p:cNvSpPr/>
            <p:nvPr/>
          </p:nvSpPr>
          <p:spPr>
            <a:xfrm>
              <a:off x="4440821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440821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0" name="object 40"/>
          <p:cNvGrpSpPr/>
          <p:nvPr/>
        </p:nvGrpSpPr>
        <p:grpSpPr>
          <a:xfrm>
            <a:off x="4676907" y="7562608"/>
            <a:ext cx="41275" cy="191770"/>
            <a:chOff x="4676907" y="7562608"/>
            <a:chExt cx="41275" cy="191770"/>
          </a:xfrm>
        </p:grpSpPr>
        <p:sp>
          <p:nvSpPr>
            <p:cNvPr id="41" name="object 41"/>
            <p:cNvSpPr/>
            <p:nvPr/>
          </p:nvSpPr>
          <p:spPr>
            <a:xfrm>
              <a:off x="4680680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680680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3" name="object 43"/>
          <p:cNvGrpSpPr/>
          <p:nvPr/>
        </p:nvGrpSpPr>
        <p:grpSpPr>
          <a:xfrm>
            <a:off x="5800086" y="7562608"/>
            <a:ext cx="41275" cy="191770"/>
            <a:chOff x="5800086" y="7562608"/>
            <a:chExt cx="41275" cy="191770"/>
          </a:xfrm>
        </p:grpSpPr>
        <p:sp>
          <p:nvSpPr>
            <p:cNvPr id="44" name="object 44"/>
            <p:cNvSpPr/>
            <p:nvPr/>
          </p:nvSpPr>
          <p:spPr>
            <a:xfrm>
              <a:off x="5803860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803860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6" name="object 46"/>
          <p:cNvGrpSpPr/>
          <p:nvPr/>
        </p:nvGrpSpPr>
        <p:grpSpPr>
          <a:xfrm>
            <a:off x="6032810" y="7562608"/>
            <a:ext cx="41275" cy="191770"/>
            <a:chOff x="6032810" y="7562608"/>
            <a:chExt cx="41275" cy="191770"/>
          </a:xfrm>
        </p:grpSpPr>
        <p:sp>
          <p:nvSpPr>
            <p:cNvPr id="47" name="object 47"/>
            <p:cNvSpPr/>
            <p:nvPr/>
          </p:nvSpPr>
          <p:spPr>
            <a:xfrm>
              <a:off x="6036584" y="75663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036584" y="765822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9" name="object 49"/>
          <p:cNvSpPr txBox="1"/>
          <p:nvPr/>
        </p:nvSpPr>
        <p:spPr>
          <a:xfrm>
            <a:off x="1804333" y="7529510"/>
            <a:ext cx="166497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387475" algn="l"/>
              </a:tabLst>
            </a:pP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65" dirty="0">
                <a:latin typeface="Times New Roman"/>
                <a:cs typeface="Times New Roman"/>
              </a:rPr>
              <a:t>3</a:t>
            </a:r>
            <a:r>
              <a:rPr sz="1200" spc="10" dirty="0">
                <a:latin typeface="Times New Roman"/>
                <a:cs typeface="Times New Roman"/>
              </a:rPr>
              <a:t>,</a:t>
            </a:r>
            <a:r>
              <a:rPr sz="1200" spc="-5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120" dirty="0">
                <a:latin typeface="Times New Roman"/>
                <a:cs typeface="Times New Roman"/>
              </a:rPr>
              <a:t>1</a:t>
            </a:r>
            <a:r>
              <a:rPr sz="1200" spc="10" dirty="0">
                <a:latin typeface="Times New Roman"/>
                <a:cs typeface="Times New Roman"/>
              </a:rPr>
              <a:t>,1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227089" y="7492852"/>
            <a:ext cx="482536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94460" algn="l"/>
                <a:tab pos="2764790" algn="l"/>
                <a:tab pos="4134485" algn="l"/>
              </a:tabLst>
            </a:pP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Symbol"/>
                <a:cs typeface="Symbol"/>
              </a:rPr>
              <a:t></a:t>
            </a:r>
            <a:r>
              <a:rPr sz="1800" spc="-15" baseline="4629" dirty="0">
                <a:latin typeface="Symbol"/>
                <a:cs typeface="Symbol"/>
              </a:rPr>
              <a:t></a:t>
            </a:r>
            <a:r>
              <a:rPr sz="1800" spc="22" baseline="4629" dirty="0">
                <a:latin typeface="Times New Roman"/>
                <a:cs typeface="Times New Roman"/>
              </a:rPr>
              <a:t>3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40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	</a:t>
            </a: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Symbol"/>
                <a:cs typeface="Symbol"/>
              </a:rPr>
              <a:t></a:t>
            </a:r>
            <a:r>
              <a:rPr sz="1800" spc="-15" baseline="4629" dirty="0">
                <a:latin typeface="Symbol"/>
                <a:cs typeface="Symbol"/>
              </a:rPr>
              <a:t></a:t>
            </a:r>
            <a:r>
              <a:rPr sz="1800" spc="-60" baseline="4629" dirty="0">
                <a:latin typeface="Times New Roman"/>
                <a:cs typeface="Times New Roman"/>
              </a:rPr>
              <a:t>1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40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	</a:t>
            </a: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Symbol"/>
                <a:cs typeface="Symbol"/>
              </a:rPr>
              <a:t></a:t>
            </a:r>
            <a:r>
              <a:rPr sz="1800" spc="82" baseline="4629" dirty="0">
                <a:latin typeface="Times New Roman"/>
                <a:cs typeface="Times New Roman"/>
              </a:rPr>
              <a:t>2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35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172" baseline="4629" dirty="0">
                <a:latin typeface="Times New Roman"/>
                <a:cs typeface="Times New Roman"/>
              </a:rPr>
              <a:t> </a:t>
            </a:r>
            <a:r>
              <a:rPr sz="1800" spc="-37" baseline="4629" dirty="0">
                <a:latin typeface="Times New Roman"/>
                <a:cs typeface="Times New Roman"/>
              </a:rPr>
              <a:t>2</a:t>
            </a:r>
            <a:r>
              <a:rPr sz="1800" spc="15" baseline="4629" dirty="0">
                <a:latin typeface="Times New Roman"/>
                <a:cs typeface="Times New Roman"/>
              </a:rPr>
              <a:t>,</a:t>
            </a:r>
            <a:r>
              <a:rPr sz="1800" spc="-7" baseline="4629" dirty="0">
                <a:latin typeface="Times New Roman"/>
                <a:cs typeface="Times New Roman"/>
              </a:rPr>
              <a:t>1</a:t>
            </a:r>
            <a:r>
              <a:rPr sz="1800" baseline="4629" dirty="0">
                <a:latin typeface="Times New Roman"/>
                <a:cs typeface="Times New Roman"/>
              </a:rPr>
              <a:t>	</a:t>
            </a: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80" dirty="0">
                <a:latin typeface="Symbol"/>
                <a:cs typeface="Symbol"/>
              </a:rPr>
              <a:t></a:t>
            </a:r>
            <a:r>
              <a:rPr sz="1800" spc="52" baseline="4629" dirty="0">
                <a:latin typeface="Times New Roman"/>
                <a:cs typeface="Times New Roman"/>
              </a:rPr>
              <a:t>5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40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120" baseline="4629" dirty="0">
                <a:latin typeface="Times New Roman"/>
                <a:cs typeface="Times New Roman"/>
              </a:rPr>
              <a:t> </a:t>
            </a:r>
            <a:r>
              <a:rPr sz="1800" spc="-67" baseline="4629" dirty="0">
                <a:latin typeface="Times New Roman"/>
                <a:cs typeface="Times New Roman"/>
              </a:rPr>
              <a:t>5</a:t>
            </a:r>
            <a:r>
              <a:rPr sz="1800" spc="15" baseline="4629" dirty="0">
                <a:latin typeface="Times New Roman"/>
                <a:cs typeface="Times New Roman"/>
              </a:rPr>
              <a:t>,1</a:t>
            </a:r>
            <a:endParaRPr sz="1800" baseline="4629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237000" y="7432831"/>
            <a:ext cx="421068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394460" algn="l"/>
                <a:tab pos="2764790" algn="l"/>
                <a:tab pos="4134485" algn="l"/>
              </a:tabLst>
            </a:pPr>
            <a:r>
              <a:rPr sz="1200" spc="-710" dirty="0">
                <a:latin typeface="Tahoma"/>
                <a:cs typeface="Tahoma"/>
              </a:rPr>
              <a:t>→	→	→	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01559" y="7934045"/>
            <a:ext cx="5633085" cy="12039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sz="1100" dirty="0">
                <a:latin typeface="Calibri"/>
                <a:cs typeface="Calibri"/>
              </a:rPr>
              <a:t>So,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each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these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representing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our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function.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points,</a:t>
            </a:r>
            <a:endParaRPr sz="1100">
              <a:latin typeface="Calibri"/>
              <a:cs typeface="Calibri"/>
            </a:endParaRPr>
          </a:p>
          <a:p>
            <a:pPr marR="111760" algn="ctr">
              <a:lnSpc>
                <a:spcPts val="1910"/>
              </a:lnSpc>
              <a:tabLst>
                <a:tab pos="925830" algn="l"/>
                <a:tab pos="1840230" algn="l"/>
                <a:tab pos="2754630" algn="l"/>
              </a:tabLst>
            </a:pPr>
            <a:r>
              <a:rPr sz="1600" spc="-45" dirty="0">
                <a:latin typeface="Symbol"/>
                <a:cs typeface="Symbol"/>
              </a:rPr>
              <a:t></a:t>
            </a:r>
            <a:r>
              <a:rPr sz="1800" spc="-67" baseline="4629" dirty="0">
                <a:latin typeface="Symbol"/>
                <a:cs typeface="Symbol"/>
              </a:rPr>
              <a:t></a:t>
            </a:r>
            <a:r>
              <a:rPr sz="1800" spc="-67" baseline="4629" dirty="0">
                <a:latin typeface="Times New Roman"/>
                <a:cs typeface="Times New Roman"/>
              </a:rPr>
              <a:t>3,1</a:t>
            </a:r>
            <a:r>
              <a:rPr sz="1600" spc="-45" dirty="0">
                <a:latin typeface="Symbol"/>
                <a:cs typeface="Symbol"/>
              </a:rPr>
              <a:t></a:t>
            </a:r>
            <a:r>
              <a:rPr sz="1600" spc="-45" dirty="0">
                <a:latin typeface="Times New Roman"/>
                <a:cs typeface="Times New Roman"/>
              </a:rPr>
              <a:t>	</a:t>
            </a:r>
            <a:r>
              <a:rPr sz="1600" spc="-55" dirty="0">
                <a:latin typeface="Symbol"/>
                <a:cs typeface="Symbol"/>
              </a:rPr>
              <a:t></a:t>
            </a:r>
            <a:r>
              <a:rPr sz="1800" spc="-82" baseline="4629" dirty="0">
                <a:latin typeface="Symbol"/>
                <a:cs typeface="Symbol"/>
              </a:rPr>
              <a:t></a:t>
            </a:r>
            <a:r>
              <a:rPr sz="1800" spc="-82" baseline="4629" dirty="0">
                <a:latin typeface="Times New Roman"/>
                <a:cs typeface="Times New Roman"/>
              </a:rPr>
              <a:t>1,1</a:t>
            </a:r>
            <a:r>
              <a:rPr sz="1600" spc="-55" dirty="0">
                <a:latin typeface="Symbol"/>
                <a:cs typeface="Symbol"/>
              </a:rPr>
              <a:t></a:t>
            </a:r>
            <a:r>
              <a:rPr sz="1600" spc="-55" dirty="0">
                <a:latin typeface="Times New Roman"/>
                <a:cs typeface="Times New Roman"/>
              </a:rPr>
              <a:t>	</a:t>
            </a:r>
            <a:r>
              <a:rPr sz="1600" spc="-45" dirty="0">
                <a:latin typeface="Symbol"/>
                <a:cs typeface="Symbol"/>
              </a:rPr>
              <a:t></a:t>
            </a:r>
            <a:r>
              <a:rPr sz="1800" spc="-67" baseline="4629" dirty="0">
                <a:latin typeface="Times New Roman"/>
                <a:cs typeface="Times New Roman"/>
              </a:rPr>
              <a:t>2,1</a:t>
            </a:r>
            <a:r>
              <a:rPr sz="1600" spc="-45" dirty="0">
                <a:latin typeface="Symbol"/>
                <a:cs typeface="Symbol"/>
              </a:rPr>
              <a:t></a:t>
            </a:r>
            <a:r>
              <a:rPr sz="1600" spc="-45" dirty="0">
                <a:latin typeface="Times New Roman"/>
                <a:cs typeface="Times New Roman"/>
              </a:rPr>
              <a:t>	</a:t>
            </a:r>
            <a:r>
              <a:rPr sz="1600" spc="-55" dirty="0">
                <a:latin typeface="Symbol"/>
                <a:cs typeface="Symbol"/>
              </a:rPr>
              <a:t></a:t>
            </a:r>
            <a:r>
              <a:rPr sz="1800" spc="-82" baseline="4629" dirty="0">
                <a:latin typeface="Times New Roman"/>
                <a:cs typeface="Times New Roman"/>
              </a:rPr>
              <a:t>5,1</a:t>
            </a:r>
            <a:r>
              <a:rPr sz="1600" spc="-55" dirty="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44450">
              <a:lnSpc>
                <a:spcPct val="100000"/>
              </a:lnSpc>
              <a:spcBef>
                <a:spcPts val="240"/>
              </a:spcBef>
            </a:pP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 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lie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our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-5" dirty="0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 more evaluations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plot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sketch.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517" y="825020"/>
            <a:ext cx="5948045" cy="2594610"/>
          </a:xfrm>
          <a:prstGeom prst="rect">
            <a:avLst/>
          </a:prstGeom>
        </p:spPr>
        <p:txBody>
          <a:bodyPr vert="horz" wrap="square" lIns="0" tIns="654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15"/>
              </a:spcBef>
            </a:pPr>
            <a:r>
              <a:rPr sz="1650" baseline="5050" dirty="0">
                <a:latin typeface="Calibri"/>
                <a:cs typeface="Calibri"/>
              </a:rPr>
              <a:t>2. </a:t>
            </a:r>
            <a:r>
              <a:rPr sz="1650" spc="-7" baseline="5050" dirty="0">
                <a:latin typeface="Calibri"/>
                <a:cs typeface="Calibri"/>
              </a:rPr>
              <a:t>Give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equation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of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-22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through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point</a:t>
            </a:r>
            <a:r>
              <a:rPr sz="1650" spc="202" baseline="5050" dirty="0">
                <a:latin typeface="Calibri"/>
                <a:cs typeface="Calibri"/>
              </a:rPr>
              <a:t> </a:t>
            </a:r>
            <a:r>
              <a:rPr sz="1600" spc="-15" dirty="0">
                <a:latin typeface="Symbol"/>
                <a:cs typeface="Symbol"/>
              </a:rPr>
              <a:t></a:t>
            </a:r>
            <a:r>
              <a:rPr sz="1800" spc="-22" baseline="4629" dirty="0">
                <a:latin typeface="Symbol"/>
                <a:cs typeface="Symbol"/>
              </a:rPr>
              <a:t></a:t>
            </a:r>
            <a:r>
              <a:rPr sz="1800" spc="-22" baseline="4629" dirty="0">
                <a:latin typeface="Times New Roman"/>
                <a:cs typeface="Times New Roman"/>
              </a:rPr>
              <a:t>7,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7" baseline="4629" dirty="0">
                <a:latin typeface="Times New Roman"/>
                <a:cs typeface="Times New Roman"/>
              </a:rPr>
              <a:t>2,4</a:t>
            </a:r>
            <a:r>
              <a:rPr sz="1600" spc="5" dirty="0">
                <a:latin typeface="Symbol"/>
                <a:cs typeface="Symbol"/>
              </a:rPr>
              <a:t>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 parallel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to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-7" baseline="5050" dirty="0">
                <a:latin typeface="Calibri"/>
                <a:cs typeface="Calibri"/>
              </a:rPr>
              <a:t> line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given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by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800" i="1" baseline="4629" dirty="0">
                <a:latin typeface="Times New Roman"/>
                <a:cs typeface="Times New Roman"/>
              </a:rPr>
              <a:t>x</a:t>
            </a:r>
            <a:r>
              <a:rPr sz="1800" i="1" spc="-7" baseline="4629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r>
              <a:rPr sz="1800" spc="-82" baseline="4629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Times New Roman"/>
                <a:cs typeface="Times New Roman"/>
              </a:rPr>
              <a:t>5</a:t>
            </a:r>
            <a:r>
              <a:rPr sz="1800" spc="-195" baseline="4629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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30" baseline="4629" dirty="0">
                <a:latin typeface="Times New Roman"/>
                <a:cs typeface="Times New Roman"/>
              </a:rPr>
              <a:t>8</a:t>
            </a:r>
            <a:r>
              <a:rPr sz="1800" i="1" spc="-30" baseline="4629" dirty="0">
                <a:latin typeface="Times New Roman"/>
                <a:cs typeface="Times New Roman"/>
              </a:rPr>
              <a:t>t</a:t>
            </a:r>
            <a:r>
              <a:rPr sz="1800" i="1" spc="-60" baseline="4629" dirty="0">
                <a:latin typeface="Times New Roman"/>
                <a:cs typeface="Times New Roman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,</a:t>
            </a:r>
            <a:endParaRPr sz="1650" baseline="505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  <a:spcBef>
                <a:spcPts val="350"/>
              </a:spcBef>
            </a:pPr>
            <a:r>
              <a:rPr sz="1150" i="1" spc="15" dirty="0">
                <a:latin typeface="Times New Roman"/>
                <a:cs typeface="Times New Roman"/>
              </a:rPr>
              <a:t>y</a:t>
            </a:r>
            <a:r>
              <a:rPr sz="1150" i="1" spc="20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</a:t>
            </a:r>
            <a:r>
              <a:rPr sz="1150" spc="-25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Times New Roman"/>
                <a:cs typeface="Times New Roman"/>
              </a:rPr>
              <a:t>6</a:t>
            </a:r>
            <a:r>
              <a:rPr sz="1150" spc="-105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</a:t>
            </a:r>
            <a:r>
              <a:rPr sz="1150" spc="-105" dirty="0">
                <a:latin typeface="Times New Roman"/>
                <a:cs typeface="Times New Roman"/>
              </a:rPr>
              <a:t> 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spc="-1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z</a:t>
            </a:r>
            <a:r>
              <a:rPr sz="1200" i="1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12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2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symmetric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sz="1100" dirty="0">
                <a:latin typeface="Calibri"/>
                <a:cs typeface="Calibri"/>
              </a:rPr>
              <a:t>Okay,</a:t>
            </a:r>
            <a:r>
              <a:rPr sz="1100" spc="-5" dirty="0">
                <a:latin typeface="Calibri"/>
                <a:cs typeface="Calibri"/>
              </a:rPr>
              <a:t> regardless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know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 a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a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parallel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were</a:t>
            </a:r>
            <a:r>
              <a:rPr sz="1100" spc="-5" dirty="0">
                <a:latin typeface="Calibri"/>
                <a:cs typeface="Calibri"/>
              </a:rPr>
              <a:t> given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</a:t>
            </a:r>
            <a:r>
              <a:rPr sz="1100" dirty="0">
                <a:latin typeface="Calibri"/>
                <a:cs typeface="Calibri"/>
              </a:rPr>
              <a:t> need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worry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about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25400">
              <a:lnSpc>
                <a:spcPct val="110000"/>
              </a:lnSpc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really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simple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since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were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told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new 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must</a:t>
            </a:r>
            <a:r>
              <a:rPr sz="1100" spc="-5" dirty="0">
                <a:latin typeface="Calibri"/>
                <a:cs typeface="Calibri"/>
              </a:rPr>
              <a:t> 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know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coefficients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t</a:t>
            </a:r>
            <a:r>
              <a:rPr sz="1100" spc="-5" dirty="0">
                <a:latin typeface="Calibri"/>
                <a:cs typeface="Calibri"/>
              </a:rPr>
              <a:t>’s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equation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 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517" y="3592645"/>
            <a:ext cx="19939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latin typeface="Calibri"/>
                <a:cs typeface="Calibri"/>
              </a:rPr>
              <a:t>S</a:t>
            </a:r>
            <a:r>
              <a:rPr sz="1100" spc="5" dirty="0">
                <a:latin typeface="Calibri"/>
                <a:cs typeface="Calibri"/>
              </a:rPr>
              <a:t>o</a:t>
            </a:r>
            <a:r>
              <a:rPr sz="1100" dirty="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3672140" y="3831872"/>
            <a:ext cx="41275" cy="191135"/>
            <a:chOff x="3672140" y="3831872"/>
            <a:chExt cx="41275" cy="191135"/>
          </a:xfrm>
        </p:grpSpPr>
        <p:sp>
          <p:nvSpPr>
            <p:cNvPr id="5" name="object 5"/>
            <p:cNvSpPr/>
            <p:nvPr/>
          </p:nvSpPr>
          <p:spPr>
            <a:xfrm>
              <a:off x="3675930" y="38356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72" y="0"/>
                  </a:moveTo>
                  <a:lnTo>
                    <a:pt x="0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675930" y="392728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72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4286205" y="3831873"/>
            <a:ext cx="41275" cy="191135"/>
            <a:chOff x="4286205" y="3831873"/>
            <a:chExt cx="41275" cy="191135"/>
          </a:xfrm>
        </p:grpSpPr>
        <p:sp>
          <p:nvSpPr>
            <p:cNvPr id="8" name="object 8"/>
            <p:cNvSpPr/>
            <p:nvPr/>
          </p:nvSpPr>
          <p:spPr>
            <a:xfrm>
              <a:off x="4289994" y="38356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72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289994" y="392728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72" y="0"/>
                  </a:moveTo>
                  <a:lnTo>
                    <a:pt x="0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3422541" y="3798857"/>
            <a:ext cx="868680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i="1" dirty="0">
                <a:latin typeface="Times New Roman"/>
                <a:cs typeface="Times New Roman"/>
              </a:rPr>
              <a:t>v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2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spc="15" dirty="0">
                <a:latin typeface="Times New Roman"/>
                <a:cs typeface="Times New Roman"/>
              </a:rPr>
              <a:t>,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34894" y="3702415"/>
            <a:ext cx="88265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608" y="4231603"/>
            <a:ext cx="5746750" cy="13093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a </a:t>
            </a:r>
            <a:r>
              <a:rPr sz="1100" spc="-5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 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 indent="-635">
              <a:lnSpc>
                <a:spcPct val="107000"/>
              </a:lnSpc>
            </a:pPr>
            <a:r>
              <a:rPr sz="1100" dirty="0">
                <a:latin typeface="Calibri"/>
                <a:cs typeface="Calibri"/>
              </a:rPr>
              <a:t>Now,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-15" dirty="0">
                <a:latin typeface="Times New Roman"/>
                <a:cs typeface="Times New Roman"/>
              </a:rPr>
              <a:t>v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is parallel to the given line and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new line </a:t>
            </a:r>
            <a:r>
              <a:rPr sz="1100" dirty="0">
                <a:latin typeface="Calibri"/>
                <a:cs typeface="Calibri"/>
              </a:rPr>
              <a:t>must </a:t>
            </a:r>
            <a:r>
              <a:rPr sz="1100" spc="-10" dirty="0">
                <a:latin typeface="Calibri"/>
                <a:cs typeface="Calibri"/>
              </a:rPr>
              <a:t>be </a:t>
            </a:r>
            <a:r>
              <a:rPr sz="1100" spc="-5" dirty="0">
                <a:latin typeface="Calibri"/>
                <a:cs typeface="Calibri"/>
              </a:rPr>
              <a:t>parallel </a:t>
            </a:r>
            <a:r>
              <a:rPr sz="1100" dirty="0">
                <a:latin typeface="Calibri"/>
                <a:cs typeface="Calibri"/>
              </a:rPr>
              <a:t>to the </a:t>
            </a:r>
            <a:r>
              <a:rPr sz="1100" spc="-5" dirty="0">
                <a:latin typeface="Calibri"/>
                <a:cs typeface="Calibri"/>
              </a:rPr>
              <a:t>given line </a:t>
            </a:r>
            <a:r>
              <a:rPr sz="1100" dirty="0">
                <a:latin typeface="Calibri"/>
                <a:cs typeface="Calibri"/>
              </a:rPr>
              <a:t>then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200" i="1" spc="-15" dirty="0">
                <a:latin typeface="Times New Roman"/>
                <a:cs typeface="Times New Roman"/>
              </a:rPr>
              <a:t>v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must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new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vector form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225019" y="5763820"/>
            <a:ext cx="3319779" cy="248285"/>
            <a:chOff x="2225019" y="5763820"/>
            <a:chExt cx="3319779" cy="248285"/>
          </a:xfrm>
        </p:grpSpPr>
        <p:sp>
          <p:nvSpPr>
            <p:cNvPr id="14" name="object 14"/>
            <p:cNvSpPr/>
            <p:nvPr/>
          </p:nvSpPr>
          <p:spPr>
            <a:xfrm>
              <a:off x="2677796" y="579735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406" y="0"/>
                  </a:moveTo>
                  <a:lnTo>
                    <a:pt x="0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677796" y="588784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406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164181" y="579735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406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164181" y="588784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406" y="0"/>
                  </a:moveTo>
                  <a:lnTo>
                    <a:pt x="0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17515" y="579735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406" y="0"/>
                  </a:moveTo>
                  <a:lnTo>
                    <a:pt x="0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417516" y="588784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406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030368" y="579735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406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030368" y="588784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406" y="0"/>
                  </a:moveTo>
                  <a:lnTo>
                    <a:pt x="0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233592" y="579735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406" y="0"/>
                  </a:moveTo>
                  <a:lnTo>
                    <a:pt x="0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233592" y="588784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406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5474013" y="5797356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406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5474013" y="588784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406" y="0"/>
                  </a:moveTo>
                  <a:lnTo>
                    <a:pt x="0" y="90487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540827" y="5764019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228797" y="5764019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225219" y="5767590"/>
              <a:ext cx="3319779" cy="0"/>
            </a:xfrm>
            <a:custGeom>
              <a:avLst/>
              <a:gdLst/>
              <a:ahLst/>
              <a:cxnLst/>
              <a:rect l="l" t="t" r="r" b="b"/>
              <a:pathLst>
                <a:path w="3319779">
                  <a:moveTo>
                    <a:pt x="0" y="0"/>
                  </a:moveTo>
                  <a:lnTo>
                    <a:pt x="33195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225219" y="6007699"/>
              <a:ext cx="3319779" cy="0"/>
            </a:xfrm>
            <a:custGeom>
              <a:avLst/>
              <a:gdLst/>
              <a:ahLst/>
              <a:cxnLst/>
              <a:rect l="l" t="t" r="r" b="b"/>
              <a:pathLst>
                <a:path w="3319779">
                  <a:moveTo>
                    <a:pt x="0" y="0"/>
                  </a:moveTo>
                  <a:lnTo>
                    <a:pt x="33195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2243543" y="5724730"/>
            <a:ext cx="405765" cy="2654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00" i="1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550" spc="-60" dirty="0">
                <a:latin typeface="Symbol"/>
                <a:cs typeface="Symbol"/>
              </a:rPr>
              <a:t>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550" spc="-125" dirty="0">
                <a:latin typeface="Symbol"/>
                <a:cs typeface="Symbol"/>
              </a:rPr>
              <a:t></a:t>
            </a:r>
            <a:r>
              <a:rPr sz="1550" spc="-12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endParaRPr sz="1800" baseline="4629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715209" y="5760845"/>
            <a:ext cx="27501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7,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spc="150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4 </a:t>
            </a:r>
            <a:r>
              <a:rPr sz="1200" spc="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spc="15" dirty="0">
                <a:latin typeface="Times New Roman"/>
                <a:cs typeface="Times New Roman"/>
              </a:rPr>
              <a:t>,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12 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2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7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i="1" spc="60" dirty="0">
                <a:latin typeface="Times New Roman"/>
                <a:cs typeface="Times New Roman"/>
              </a:rPr>
              <a:t>t</a:t>
            </a:r>
            <a:r>
              <a:rPr sz="1200" spc="150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spc="60" dirty="0">
                <a:latin typeface="Times New Roman"/>
                <a:cs typeface="Times New Roman"/>
              </a:rPr>
              <a:t>t</a:t>
            </a:r>
            <a:r>
              <a:rPr sz="1200" spc="150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spc="70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1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253486" y="5665595"/>
            <a:ext cx="882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54" y="6201300"/>
            <a:ext cx="1962150" cy="39433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parametric form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73518" y="6821102"/>
            <a:ext cx="2566670" cy="208915"/>
          </a:xfrm>
          <a:prstGeom prst="rect">
            <a:avLst/>
          </a:prstGeom>
          <a:ln w="754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4290">
              <a:lnSpc>
                <a:spcPts val="1365"/>
              </a:lnSpc>
              <a:tabLst>
                <a:tab pos="1017905" algn="l"/>
                <a:tab pos="1929764" algn="l"/>
              </a:tabLst>
            </a:pPr>
            <a:r>
              <a:rPr sz="1150" i="1" spc="20" dirty="0">
                <a:latin typeface="Times New Roman"/>
                <a:cs typeface="Times New Roman"/>
              </a:rPr>
              <a:t>x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10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7</a:t>
            </a:r>
            <a:r>
              <a:rPr sz="1150" spc="-8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-145" dirty="0">
                <a:latin typeface="Times New Roman"/>
                <a:cs typeface="Times New Roman"/>
              </a:rPr>
              <a:t> </a:t>
            </a:r>
            <a:r>
              <a:rPr sz="1150" spc="-15" dirty="0">
                <a:latin typeface="Times New Roman"/>
                <a:cs typeface="Times New Roman"/>
              </a:rPr>
              <a:t>8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dirty="0">
                <a:latin typeface="Times New Roman"/>
                <a:cs typeface="Times New Roman"/>
              </a:rPr>
              <a:t>	</a:t>
            </a:r>
            <a:r>
              <a:rPr sz="1150" i="1" spc="20" dirty="0">
                <a:latin typeface="Times New Roman"/>
                <a:cs typeface="Times New Roman"/>
              </a:rPr>
              <a:t>y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1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Times New Roman"/>
                <a:cs typeface="Times New Roman"/>
              </a:rPr>
              <a:t>2</a:t>
            </a:r>
            <a:r>
              <a:rPr sz="1150" spc="-10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</a:t>
            </a:r>
            <a:r>
              <a:rPr sz="1150" spc="-105" dirty="0">
                <a:latin typeface="Times New Roman"/>
                <a:cs typeface="Times New Roman"/>
              </a:rPr>
              <a:t> 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dirty="0">
                <a:latin typeface="Times New Roman"/>
                <a:cs typeface="Times New Roman"/>
              </a:rPr>
              <a:t>	</a:t>
            </a:r>
            <a:r>
              <a:rPr sz="1150" i="1" spc="15" dirty="0">
                <a:latin typeface="Times New Roman"/>
                <a:cs typeface="Times New Roman"/>
              </a:rPr>
              <a:t>z</a:t>
            </a:r>
            <a:r>
              <a:rPr sz="1150" i="1" spc="3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1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Times New Roman"/>
                <a:cs typeface="Times New Roman"/>
              </a:rPr>
              <a:t>4</a:t>
            </a:r>
            <a:r>
              <a:rPr sz="1150" spc="-100" dirty="0">
                <a:latin typeface="Times New Roman"/>
                <a:cs typeface="Times New Roman"/>
              </a:rPr>
              <a:t> </a:t>
            </a:r>
            <a:r>
              <a:rPr sz="1150" spc="95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1</a:t>
            </a:r>
            <a:r>
              <a:rPr sz="1150" spc="5" dirty="0">
                <a:latin typeface="Times New Roman"/>
                <a:cs typeface="Times New Roman"/>
              </a:rPr>
              <a:t>2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01700" y="7204079"/>
            <a:ext cx="5934075" cy="57912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sz="1100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symmetric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</a:t>
            </a:r>
            <a:r>
              <a:rPr sz="1100" dirty="0">
                <a:latin typeface="Calibri"/>
                <a:cs typeface="Calibri"/>
              </a:rPr>
              <a:t>solve</a:t>
            </a:r>
            <a:r>
              <a:rPr sz="1100" spc="-5" dirty="0">
                <a:latin typeface="Calibri"/>
                <a:cs typeface="Calibri"/>
              </a:rPr>
              <a:t> each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 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then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set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them</a:t>
            </a:r>
            <a:r>
              <a:rPr sz="1100" spc="-5" dirty="0">
                <a:latin typeface="Calibri"/>
                <a:cs typeface="Calibri"/>
              </a:rPr>
              <a:t> all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each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other.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Doing 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6" name="object 36"/>
          <p:cNvGraphicFramePr>
            <a:graphicFrameLocks noGrp="1"/>
          </p:cNvGraphicFramePr>
          <p:nvPr/>
        </p:nvGraphicFramePr>
        <p:xfrm>
          <a:off x="2974835" y="8010500"/>
          <a:ext cx="1353820" cy="39011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27430"/>
                <a:gridCol w="326390"/>
              </a:tblGrid>
              <a:tr h="202731">
                <a:tc gridSpan="2">
                  <a:txBody>
                    <a:bodyPr/>
                    <a:lstStyle/>
                    <a:p>
                      <a:pPr marL="38735">
                        <a:lnSpc>
                          <a:spcPts val="1385"/>
                        </a:lnSpc>
                      </a:pPr>
                      <a:r>
                        <a:rPr sz="1200" spc="-5" dirty="0">
                          <a:latin typeface="Symbol"/>
                          <a:cs typeface="Symbol"/>
                        </a:rPr>
                        <a:t>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sz="1200" spc="-9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Symbol"/>
                          <a:cs typeface="Symbol"/>
                        </a:rPr>
                        <a:t></a:t>
                      </a:r>
                      <a:r>
                        <a:rPr sz="12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sz="1200" i="1" spc="8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aseline="-34722" dirty="0">
                          <a:latin typeface="Symbol"/>
                          <a:cs typeface="Symbol"/>
                        </a:rPr>
                        <a:t></a:t>
                      </a:r>
                      <a:r>
                        <a:rPr sz="1800" spc="135" baseline="-34722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i="1" baseline="-34722" dirty="0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sz="1800" i="1" spc="-97" baseline="-34722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aseline="-34722" dirty="0">
                          <a:latin typeface="Symbol"/>
                          <a:cs typeface="Symbol"/>
                        </a:rPr>
                        <a:t></a:t>
                      </a:r>
                      <a:r>
                        <a:rPr sz="1800" spc="-150" baseline="-34722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aseline="-34722" dirty="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sz="1800" spc="-60" baseline="-34722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800" baseline="-34722" dirty="0">
                          <a:latin typeface="Symbol"/>
                          <a:cs typeface="Symbol"/>
                        </a:rPr>
                        <a:t></a:t>
                      </a:r>
                      <a:r>
                        <a:rPr sz="1800" spc="104" baseline="-34722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sz="1200" spc="-114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dirty="0">
                          <a:latin typeface="Symbol"/>
                          <a:cs typeface="Symbol"/>
                        </a:rPr>
                        <a:t></a:t>
                      </a:r>
                      <a:r>
                        <a:rPr sz="1200" spc="-45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187380">
                <a:tc>
                  <a:txBody>
                    <a:bodyPr/>
                    <a:lstStyle/>
                    <a:p>
                      <a:pPr marL="184785">
                        <a:lnSpc>
                          <a:spcPts val="1350"/>
                        </a:lnSpc>
                        <a:spcBef>
                          <a:spcPts val="2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6040">
                        <a:lnSpc>
                          <a:spcPts val="1350"/>
                        </a:lnSpc>
                        <a:spcBef>
                          <a:spcPts val="25"/>
                        </a:spcBef>
                      </a:pPr>
                      <a:r>
                        <a:rPr sz="1200" spc="-5" dirty="0">
                          <a:latin typeface="Times New Roman"/>
                          <a:cs typeface="Times New Roman"/>
                        </a:rPr>
                        <a:t>12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37" name="object 37"/>
          <p:cNvSpPr/>
          <p:nvPr/>
        </p:nvSpPr>
        <p:spPr>
          <a:xfrm>
            <a:off x="896111" y="863955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8695"/>
            <a:ext cx="5944870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baseline="5050" dirty="0">
                <a:latin typeface="Calibri"/>
                <a:cs typeface="Calibri"/>
              </a:rPr>
              <a:t>3. </a:t>
            </a:r>
            <a:r>
              <a:rPr sz="1650" spc="-7" baseline="5050" dirty="0">
                <a:latin typeface="Calibri"/>
                <a:cs typeface="Calibri"/>
              </a:rPr>
              <a:t>Is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through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points</a:t>
            </a:r>
            <a:r>
              <a:rPr sz="1650" spc="217" baseline="5050" dirty="0">
                <a:latin typeface="Calibri"/>
                <a:cs typeface="Calibri"/>
              </a:rPr>
              <a:t> </a:t>
            </a:r>
            <a:r>
              <a:rPr sz="1600" spc="-20" dirty="0">
                <a:latin typeface="Symbol"/>
                <a:cs typeface="Symbol"/>
              </a:rPr>
              <a:t></a:t>
            </a:r>
            <a:r>
              <a:rPr sz="1800" spc="-30" baseline="4629" dirty="0">
                <a:latin typeface="Times New Roman"/>
                <a:cs typeface="Times New Roman"/>
              </a:rPr>
              <a:t>2,</a:t>
            </a:r>
            <a:r>
              <a:rPr sz="1800" spc="-254" baseline="4629" dirty="0">
                <a:latin typeface="Times New Roman"/>
                <a:cs typeface="Times New Roman"/>
              </a:rPr>
              <a:t> </a:t>
            </a:r>
            <a:r>
              <a:rPr sz="1800" spc="-15" baseline="4629" dirty="0">
                <a:latin typeface="Times New Roman"/>
                <a:cs typeface="Times New Roman"/>
              </a:rPr>
              <a:t>0,</a:t>
            </a:r>
            <a:r>
              <a:rPr sz="1800" spc="-277" baseline="4629" dirty="0">
                <a:latin typeface="Times New Roman"/>
                <a:cs typeface="Times New Roman"/>
              </a:rPr>
              <a:t> </a:t>
            </a:r>
            <a:r>
              <a:rPr sz="1800" spc="-60" baseline="4629" dirty="0">
                <a:latin typeface="Times New Roman"/>
                <a:cs typeface="Times New Roman"/>
              </a:rPr>
              <a:t>9</a:t>
            </a:r>
            <a:r>
              <a:rPr sz="1600" spc="-40" dirty="0">
                <a:latin typeface="Symbol"/>
                <a:cs typeface="Symbol"/>
              </a:rPr>
              <a:t>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</a:t>
            </a:r>
            <a:r>
              <a:rPr sz="1650" spc="225" baseline="5050" dirty="0">
                <a:latin typeface="Calibri"/>
                <a:cs typeface="Calibri"/>
              </a:rPr>
              <a:t> </a:t>
            </a:r>
            <a:r>
              <a:rPr sz="1600" spc="-25" dirty="0">
                <a:latin typeface="Symbol"/>
                <a:cs typeface="Symbol"/>
              </a:rPr>
              <a:t></a:t>
            </a:r>
            <a:r>
              <a:rPr sz="1800" spc="-37" baseline="4629" dirty="0">
                <a:latin typeface="Symbol"/>
                <a:cs typeface="Symbol"/>
              </a:rPr>
              <a:t></a:t>
            </a:r>
            <a:r>
              <a:rPr sz="1800" spc="-37" baseline="4629" dirty="0">
                <a:latin typeface="Times New Roman"/>
                <a:cs typeface="Times New Roman"/>
              </a:rPr>
              <a:t>4,1,</a:t>
            </a:r>
            <a:r>
              <a:rPr sz="1800" spc="-217" baseline="4629" dirty="0">
                <a:latin typeface="Times New Roman"/>
                <a:cs typeface="Times New Roman"/>
              </a:rPr>
              <a:t> </a:t>
            </a:r>
            <a:r>
              <a:rPr sz="1800" spc="-52" baseline="4629" dirty="0">
                <a:latin typeface="Symbol"/>
                <a:cs typeface="Symbol"/>
              </a:rPr>
              <a:t></a:t>
            </a:r>
            <a:r>
              <a:rPr sz="1800" spc="-52" baseline="4629" dirty="0">
                <a:latin typeface="Times New Roman"/>
                <a:cs typeface="Times New Roman"/>
              </a:rPr>
              <a:t>5</a:t>
            </a:r>
            <a:r>
              <a:rPr sz="1600" spc="-35" dirty="0">
                <a:latin typeface="Symbol"/>
                <a:cs typeface="Symbol"/>
              </a:rPr>
              <a:t>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parallel,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orthogonal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or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neither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to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given</a:t>
            </a:r>
            <a:endParaRPr sz="1650" baseline="505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523869" y="1219581"/>
            <a:ext cx="41275" cy="191770"/>
            <a:chOff x="1523869" y="1219581"/>
            <a:chExt cx="41275" cy="191770"/>
          </a:xfrm>
        </p:grpSpPr>
        <p:sp>
          <p:nvSpPr>
            <p:cNvPr id="4" name="object 4"/>
            <p:cNvSpPr/>
            <p:nvPr/>
          </p:nvSpPr>
          <p:spPr>
            <a:xfrm>
              <a:off x="1527655" y="122336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23" y="0"/>
                  </a:moveTo>
                  <a:lnTo>
                    <a:pt x="0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527655" y="131521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23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 txBox="1"/>
          <p:nvPr/>
        </p:nvSpPr>
        <p:spPr>
          <a:xfrm>
            <a:off x="901700" y="1149840"/>
            <a:ext cx="157924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spc="-7" baseline="5050" dirty="0">
                <a:latin typeface="Calibri"/>
                <a:cs typeface="Calibri"/>
              </a:rPr>
              <a:t>b</a:t>
            </a:r>
            <a:r>
              <a:rPr sz="1650" baseline="5050" dirty="0">
                <a:latin typeface="Calibri"/>
                <a:cs typeface="Calibri"/>
              </a:rPr>
              <a:t>y </a:t>
            </a:r>
            <a:r>
              <a:rPr sz="1650" spc="-97" baseline="5050" dirty="0">
                <a:latin typeface="Calibri"/>
                <a:cs typeface="Calibri"/>
              </a:rPr>
              <a:t> </a:t>
            </a:r>
            <a:r>
              <a:rPr sz="1800" i="1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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3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120" baseline="4629" dirty="0">
                <a:latin typeface="Times New Roman"/>
                <a:cs typeface="Times New Roman"/>
              </a:rPr>
              <a:t> </a:t>
            </a:r>
            <a:r>
              <a:rPr sz="1800" spc="-60" baseline="4629" dirty="0">
                <a:latin typeface="Times New Roman"/>
                <a:cs typeface="Times New Roman"/>
              </a:rPr>
              <a:t>5</a:t>
            </a:r>
            <a:r>
              <a:rPr sz="1800" spc="22" baseline="4629" dirty="0">
                <a:latin typeface="Times New Roman"/>
                <a:cs typeface="Times New Roman"/>
              </a:rPr>
              <a:t>,</a:t>
            </a:r>
            <a:r>
              <a:rPr sz="1800" spc="135" baseline="4629" dirty="0">
                <a:latin typeface="Times New Roman"/>
                <a:cs typeface="Times New Roman"/>
              </a:rPr>
              <a:t>1</a:t>
            </a:r>
            <a:r>
              <a:rPr sz="1800" baseline="4629" dirty="0">
                <a:latin typeface="Symbol"/>
                <a:cs typeface="Symbol"/>
              </a:rPr>
              <a:t>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spc="-30" baseline="4629" dirty="0">
                <a:latin typeface="Times New Roman"/>
                <a:cs typeface="Times New Roman"/>
              </a:rPr>
              <a:t>9</a:t>
            </a:r>
            <a:r>
              <a:rPr sz="1800" i="1" spc="89" baseline="4629" dirty="0">
                <a:latin typeface="Times New Roman"/>
                <a:cs typeface="Times New Roman"/>
              </a:rPr>
              <a:t>t</a:t>
            </a:r>
            <a:r>
              <a:rPr sz="1800" baseline="4629" dirty="0">
                <a:latin typeface="Times New Roman"/>
                <a:cs typeface="Times New Roman"/>
              </a:rPr>
              <a:t>,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</a:t>
            </a:r>
            <a:r>
              <a:rPr sz="1800" baseline="4629" dirty="0">
                <a:latin typeface="Times New Roman"/>
                <a:cs typeface="Times New Roman"/>
              </a:rPr>
              <a:t>8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</a:t>
            </a:r>
            <a:r>
              <a:rPr sz="1800" spc="-150" baseline="4629" dirty="0">
                <a:latin typeface="Times New Roman"/>
                <a:cs typeface="Times New Roman"/>
              </a:rPr>
              <a:t> </a:t>
            </a:r>
            <a:r>
              <a:rPr sz="1800" spc="-30" baseline="4629" dirty="0">
                <a:latin typeface="Times New Roman"/>
                <a:cs typeface="Times New Roman"/>
              </a:rPr>
              <a:t>4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endParaRPr sz="1800" baseline="4629">
              <a:latin typeface="Times New Roman"/>
              <a:cs typeface="Times New Roman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485596" y="1219581"/>
            <a:ext cx="41275" cy="191770"/>
            <a:chOff x="2485596" y="1219581"/>
            <a:chExt cx="41275" cy="191770"/>
          </a:xfrm>
        </p:grpSpPr>
        <p:sp>
          <p:nvSpPr>
            <p:cNvPr id="8" name="object 8"/>
            <p:cNvSpPr/>
            <p:nvPr/>
          </p:nvSpPr>
          <p:spPr>
            <a:xfrm>
              <a:off x="2489382" y="122336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23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489382" y="131521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23" y="0"/>
                  </a:moveTo>
                  <a:lnTo>
                    <a:pt x="0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10"/>
          <p:cNvSpPr txBox="1"/>
          <p:nvPr/>
        </p:nvSpPr>
        <p:spPr>
          <a:xfrm>
            <a:off x="1103156" y="1089818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46095" y="1201927"/>
            <a:ext cx="908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?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596" y="1787716"/>
            <a:ext cx="5763260" cy="1033144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dirty="0">
                <a:latin typeface="Calibri"/>
                <a:cs typeface="Calibri"/>
              </a:rPr>
              <a:t>Let’s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start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off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simply by getting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vectors</a:t>
            </a:r>
            <a:r>
              <a:rPr sz="1100" spc="-5" dirty="0">
                <a:latin typeface="Calibri"/>
                <a:cs typeface="Calibri"/>
              </a:rPr>
              <a:t> parallel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each</a:t>
            </a:r>
            <a:r>
              <a:rPr sz="1100" spc="-5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lines.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Calibri"/>
              <a:cs typeface="Calibri"/>
            </a:endParaRPr>
          </a:p>
          <a:p>
            <a:pPr marL="12700" marR="5080" indent="-635">
              <a:lnSpc>
                <a:spcPct val="118100"/>
              </a:lnSpc>
              <a:spcBef>
                <a:spcPts val="5"/>
              </a:spcBef>
            </a:pPr>
            <a:r>
              <a:rPr sz="1650" baseline="5050" dirty="0">
                <a:latin typeface="Calibri"/>
                <a:cs typeface="Calibri"/>
              </a:rPr>
              <a:t>For the</a:t>
            </a:r>
            <a:r>
              <a:rPr sz="1650" spc="-7" baseline="5050" dirty="0">
                <a:latin typeface="Calibri"/>
                <a:cs typeface="Calibri"/>
              </a:rPr>
              <a:t> line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through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points</a:t>
            </a:r>
            <a:r>
              <a:rPr sz="1650" spc="225" baseline="5050" dirty="0">
                <a:latin typeface="Calibri"/>
                <a:cs typeface="Calibri"/>
              </a:rPr>
              <a:t> </a:t>
            </a:r>
            <a:r>
              <a:rPr sz="1600" spc="-20" dirty="0">
                <a:latin typeface="Symbol"/>
                <a:cs typeface="Symbol"/>
              </a:rPr>
              <a:t></a:t>
            </a:r>
            <a:r>
              <a:rPr sz="1800" spc="-30" baseline="4629" dirty="0">
                <a:latin typeface="Times New Roman"/>
                <a:cs typeface="Times New Roman"/>
              </a:rPr>
              <a:t>2,</a:t>
            </a:r>
            <a:r>
              <a:rPr sz="1800" spc="-254" baseline="4629" dirty="0">
                <a:latin typeface="Times New Roman"/>
                <a:cs typeface="Times New Roman"/>
              </a:rPr>
              <a:t> </a:t>
            </a:r>
            <a:r>
              <a:rPr sz="1800" spc="-15" baseline="4629" dirty="0">
                <a:latin typeface="Times New Roman"/>
                <a:cs typeface="Times New Roman"/>
              </a:rPr>
              <a:t>0,</a:t>
            </a:r>
            <a:r>
              <a:rPr sz="1800" spc="-284" baseline="4629" dirty="0">
                <a:latin typeface="Times New Roman"/>
                <a:cs typeface="Times New Roman"/>
              </a:rPr>
              <a:t> </a:t>
            </a:r>
            <a:r>
              <a:rPr sz="1800" spc="-60" baseline="4629" dirty="0">
                <a:latin typeface="Times New Roman"/>
                <a:cs typeface="Times New Roman"/>
              </a:rPr>
              <a:t>9</a:t>
            </a:r>
            <a:r>
              <a:rPr sz="1600" spc="-40" dirty="0">
                <a:latin typeface="Symbol"/>
                <a:cs typeface="Symbol"/>
              </a:rPr>
              <a:t></a:t>
            </a:r>
            <a:r>
              <a:rPr sz="1600" spc="45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</a:t>
            </a:r>
            <a:r>
              <a:rPr sz="1650" spc="232" baseline="5050" dirty="0">
                <a:latin typeface="Calibri"/>
                <a:cs typeface="Calibri"/>
              </a:rPr>
              <a:t> </a:t>
            </a:r>
            <a:r>
              <a:rPr sz="1600" spc="-25" dirty="0">
                <a:latin typeface="Symbol"/>
                <a:cs typeface="Symbol"/>
              </a:rPr>
              <a:t></a:t>
            </a:r>
            <a:r>
              <a:rPr sz="1800" spc="-37" baseline="4629" dirty="0">
                <a:latin typeface="Symbol"/>
                <a:cs typeface="Symbol"/>
              </a:rPr>
              <a:t></a:t>
            </a:r>
            <a:r>
              <a:rPr sz="1800" spc="-37" baseline="4629" dirty="0">
                <a:latin typeface="Times New Roman"/>
                <a:cs typeface="Times New Roman"/>
              </a:rPr>
              <a:t>4,1,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52" baseline="4629" dirty="0">
                <a:latin typeface="Symbol"/>
                <a:cs typeface="Symbol"/>
              </a:rPr>
              <a:t></a:t>
            </a:r>
            <a:r>
              <a:rPr sz="1800" spc="-52" baseline="4629" dirty="0">
                <a:latin typeface="Times New Roman"/>
                <a:cs typeface="Times New Roman"/>
              </a:rPr>
              <a:t>5</a:t>
            </a:r>
            <a:r>
              <a:rPr sz="1600" spc="-35" dirty="0">
                <a:latin typeface="Symbol"/>
                <a:cs typeface="Symbol"/>
              </a:rPr>
              <a:t></a:t>
            </a:r>
            <a:r>
              <a:rPr sz="1600" spc="20" dirty="0">
                <a:latin typeface="Times New Roman"/>
                <a:cs typeface="Times New Roman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we</a:t>
            </a:r>
            <a:r>
              <a:rPr sz="1650" spc="-7" baseline="5050" dirty="0">
                <a:latin typeface="Calibri"/>
                <a:cs typeface="Calibri"/>
              </a:rPr>
              <a:t> know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that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vector</a:t>
            </a:r>
            <a:r>
              <a:rPr sz="1650" spc="-7" baseline="5050" dirty="0">
                <a:latin typeface="Calibri"/>
                <a:cs typeface="Calibri"/>
              </a:rPr>
              <a:t> between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these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two </a:t>
            </a:r>
            <a:r>
              <a:rPr sz="1650" spc="-352" baseline="505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points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and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hence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501510" y="3048403"/>
            <a:ext cx="41275" cy="191770"/>
            <a:chOff x="3501510" y="3048403"/>
            <a:chExt cx="41275" cy="191770"/>
          </a:xfrm>
        </p:grpSpPr>
        <p:sp>
          <p:nvSpPr>
            <p:cNvPr id="14" name="object 14"/>
            <p:cNvSpPr/>
            <p:nvPr/>
          </p:nvSpPr>
          <p:spPr>
            <a:xfrm>
              <a:off x="3505273" y="305216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194" y="0"/>
                  </a:moveTo>
                  <a:lnTo>
                    <a:pt x="0" y="91844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505273" y="314401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194" y="91844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6" name="object 16"/>
          <p:cNvGrpSpPr/>
          <p:nvPr/>
        </p:nvGrpSpPr>
        <p:grpSpPr>
          <a:xfrm>
            <a:off x="4027488" y="3048402"/>
            <a:ext cx="41275" cy="191770"/>
            <a:chOff x="4027488" y="3048402"/>
            <a:chExt cx="41275" cy="191770"/>
          </a:xfrm>
        </p:grpSpPr>
        <p:sp>
          <p:nvSpPr>
            <p:cNvPr id="17" name="object 17"/>
            <p:cNvSpPr/>
            <p:nvPr/>
          </p:nvSpPr>
          <p:spPr>
            <a:xfrm>
              <a:off x="4031251" y="305216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194" y="91844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4031251" y="314400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194" y="0"/>
                  </a:moveTo>
                  <a:lnTo>
                    <a:pt x="0" y="91844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19"/>
          <p:cNvSpPr txBox="1"/>
          <p:nvPr/>
        </p:nvSpPr>
        <p:spPr>
          <a:xfrm>
            <a:off x="3198850" y="3015291"/>
            <a:ext cx="85915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sz="1200" i="1" spc="-95" dirty="0">
                <a:latin typeface="Times New Roman"/>
                <a:cs typeface="Times New Roman"/>
              </a:rPr>
              <a:t>v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95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6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120" dirty="0">
                <a:latin typeface="Times New Roman"/>
                <a:cs typeface="Times New Roman"/>
              </a:rPr>
              <a:t>1</a:t>
            </a:r>
            <a:r>
              <a:rPr sz="1200" spc="10" dirty="0">
                <a:latin typeface="Times New Roman"/>
                <a:cs typeface="Times New Roman"/>
              </a:rPr>
              <a:t>,</a:t>
            </a:r>
            <a:r>
              <a:rPr sz="1200" spc="-5" dirty="0">
                <a:latin typeface="Times New Roman"/>
                <a:cs typeface="Times New Roman"/>
              </a:rPr>
              <a:t>14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36502" y="2918610"/>
            <a:ext cx="8763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5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3436081"/>
            <a:ext cx="589216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second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coefficients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t</a:t>
            </a:r>
            <a:r>
              <a:rPr sz="1100" spc="-5" dirty="0">
                <a:latin typeface="Calibri"/>
                <a:cs typeface="Calibri"/>
              </a:rPr>
              <a:t>’s are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components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5" dirty="0">
                <a:latin typeface="Calibri"/>
                <a:cs typeface="Calibri"/>
              </a:rPr>
              <a:t> 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491035" y="3857907"/>
            <a:ext cx="41275" cy="191135"/>
            <a:chOff x="3491035" y="3857907"/>
            <a:chExt cx="41275" cy="191135"/>
          </a:xfrm>
        </p:grpSpPr>
        <p:sp>
          <p:nvSpPr>
            <p:cNvPr id="23" name="object 23"/>
            <p:cNvSpPr/>
            <p:nvPr/>
          </p:nvSpPr>
          <p:spPr>
            <a:xfrm>
              <a:off x="3494825" y="38616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72" y="0"/>
                  </a:moveTo>
                  <a:lnTo>
                    <a:pt x="0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494825" y="395331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72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4057281" y="3857907"/>
            <a:ext cx="41275" cy="191135"/>
            <a:chOff x="4057281" y="3857907"/>
            <a:chExt cx="41275" cy="191135"/>
          </a:xfrm>
        </p:grpSpPr>
        <p:sp>
          <p:nvSpPr>
            <p:cNvPr id="26" name="object 26"/>
            <p:cNvSpPr/>
            <p:nvPr/>
          </p:nvSpPr>
          <p:spPr>
            <a:xfrm>
              <a:off x="4061071" y="38616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72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4061070" y="395331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72" y="0"/>
                  </a:moveTo>
                  <a:lnTo>
                    <a:pt x="0" y="91618"/>
                  </a:lnTo>
                </a:path>
              </a:pathLst>
            </a:custGeom>
            <a:ln w="75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169812" y="3824889"/>
            <a:ext cx="918210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sz="1200" i="1" spc="-15" dirty="0">
                <a:latin typeface="Times New Roman"/>
                <a:cs typeface="Times New Roman"/>
              </a:rPr>
              <a:t>v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67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0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20" dirty="0">
                <a:latin typeface="Times New Roman"/>
                <a:cs typeface="Times New Roman"/>
              </a:rPr>
              <a:t>9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207564" y="3728449"/>
            <a:ext cx="88265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1559" y="4229201"/>
            <a:ext cx="5908040" cy="241808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75565">
              <a:lnSpc>
                <a:spcPct val="110000"/>
              </a:lnSpc>
            </a:pPr>
            <a:r>
              <a:rPr sz="1100" dirty="0">
                <a:latin typeface="Calibri"/>
                <a:cs typeface="Calibri"/>
              </a:rPr>
              <a:t>Now,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from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components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these</a:t>
            </a:r>
            <a:r>
              <a:rPr sz="1100" dirty="0">
                <a:latin typeface="Calibri"/>
                <a:cs typeface="Calibri"/>
              </a:rPr>
              <a:t> vectors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hopefully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clear 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5" dirty="0">
                <a:latin typeface="Calibri"/>
                <a:cs typeface="Calibri"/>
              </a:rPr>
              <a:t> scalar multiples.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number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multiply 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6.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Likewise,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only</a:t>
            </a:r>
            <a:r>
              <a:rPr sz="1100" spc="-5" dirty="0">
                <a:latin typeface="Calibri"/>
                <a:cs typeface="Calibri"/>
              </a:rPr>
              <a:t> multiply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6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 </a:t>
            </a:r>
            <a:r>
              <a:rPr sz="1100" dirty="0">
                <a:latin typeface="Calibri"/>
                <a:cs typeface="Calibri"/>
              </a:rPr>
              <a:t>0.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However,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multiply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components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would 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 and 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clearly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8419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Therefore, they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5" dirty="0">
                <a:latin typeface="Calibri"/>
                <a:cs typeface="Calibri"/>
              </a:rPr>
              <a:t> scalar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multiples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these two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turn </a:t>
            </a:r>
            <a:r>
              <a:rPr sz="1100" dirty="0">
                <a:latin typeface="Calibri"/>
                <a:cs typeface="Calibri"/>
              </a:rPr>
              <a:t> means</a:t>
            </a:r>
            <a:r>
              <a:rPr sz="1100" spc="-5" dirty="0">
                <a:latin typeface="Calibri"/>
                <a:cs typeface="Calibri"/>
              </a:rPr>
              <a:t> that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the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two</a:t>
            </a:r>
            <a:r>
              <a:rPr sz="1100" b="1" spc="-5" dirty="0">
                <a:latin typeface="Calibri"/>
                <a:cs typeface="Calibri"/>
              </a:rPr>
              <a:t> lines can’t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possibly</a:t>
            </a:r>
            <a:r>
              <a:rPr sz="1100" b="1" spc="1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be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parallel</a:t>
            </a:r>
            <a:r>
              <a:rPr sz="1100" b="1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either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(since</a:t>
            </a:r>
            <a:r>
              <a:rPr sz="1100" dirty="0">
                <a:latin typeface="Calibri"/>
                <a:cs typeface="Calibri"/>
              </a:rPr>
              <a:t> each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its respective </a:t>
            </a:r>
            <a:r>
              <a:rPr sz="1100" spc="-229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529580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S</a:t>
            </a:r>
            <a:r>
              <a:rPr sz="1100" dirty="0">
                <a:latin typeface="Calibri"/>
                <a:cs typeface="Calibri"/>
              </a:rPr>
              <a:t>tep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  Next,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17249" y="6735570"/>
            <a:ext cx="24701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710" dirty="0">
                <a:latin typeface="Tahoma"/>
                <a:cs typeface="Tahoma"/>
              </a:rPr>
              <a:t>→ </a:t>
            </a:r>
            <a:r>
              <a:rPr sz="1200" spc="5" dirty="0">
                <a:latin typeface="Tahoma"/>
                <a:cs typeface="Tahoma"/>
              </a:rPr>
              <a:t> </a:t>
            </a: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79656" y="6830820"/>
            <a:ext cx="7505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200" i="1" spc="-90" dirty="0">
                <a:latin typeface="Times New Roman"/>
                <a:cs typeface="Times New Roman"/>
              </a:rPr>
              <a:t>v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spc="-142" baseline="-23809" dirty="0">
                <a:latin typeface="Times New Roman"/>
                <a:cs typeface="Times New Roman"/>
              </a:rPr>
              <a:t> </a:t>
            </a:r>
            <a:r>
              <a:rPr sz="1200" spc="-175" dirty="0">
                <a:latin typeface="Tahoma"/>
                <a:cs typeface="Tahoma"/>
              </a:rPr>
              <a:t>•</a:t>
            </a:r>
            <a:r>
              <a:rPr sz="1200" i="1" spc="-15" dirty="0">
                <a:latin typeface="Times New Roman"/>
                <a:cs typeface="Times New Roman"/>
              </a:rPr>
              <a:t>v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67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47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7223252"/>
            <a:ext cx="5840095" cy="38354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 marR="5080">
              <a:lnSpc>
                <a:spcPts val="1380"/>
              </a:lnSpc>
              <a:spcBef>
                <a:spcPts val="195"/>
              </a:spcBef>
            </a:pPr>
            <a:r>
              <a:rPr sz="1200" spc="-5" dirty="0">
                <a:latin typeface="Times New Roman"/>
                <a:cs typeface="Times New Roman"/>
              </a:rPr>
              <a:t>The</a:t>
            </a:r>
            <a:r>
              <a:rPr sz="1200" dirty="0">
                <a:latin typeface="Times New Roman"/>
                <a:cs typeface="Times New Roman"/>
              </a:rPr>
              <a:t> dot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product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is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not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zero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and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so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these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vectors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aren’t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orthogonal.</a:t>
            </a:r>
            <a:r>
              <a:rPr sz="1200" spc="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Because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two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vectors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are </a:t>
            </a:r>
            <a:r>
              <a:rPr sz="1200" spc="-28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parallel</a:t>
            </a:r>
            <a:r>
              <a:rPr sz="1200" dirty="0">
                <a:latin typeface="Times New Roman"/>
                <a:cs typeface="Times New Roman"/>
              </a:rPr>
              <a:t> to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their</a:t>
            </a:r>
            <a:r>
              <a:rPr sz="1200" dirty="0">
                <a:latin typeface="Times New Roman"/>
                <a:cs typeface="Times New Roman"/>
              </a:rPr>
              <a:t> respective </a:t>
            </a:r>
            <a:r>
              <a:rPr sz="1200" spc="-5" dirty="0">
                <a:latin typeface="Times New Roman"/>
                <a:cs typeface="Times New Roman"/>
              </a:rPr>
              <a:t>lines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this </a:t>
            </a:r>
            <a:r>
              <a:rPr sz="1200" spc="-5" dirty="0">
                <a:latin typeface="Times New Roman"/>
                <a:cs typeface="Times New Roman"/>
              </a:rPr>
              <a:t>also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means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that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the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two</a:t>
            </a:r>
            <a:r>
              <a:rPr sz="1200" b="1" spc="5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lines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are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not</a:t>
            </a:r>
            <a:r>
              <a:rPr sz="1200" b="1" dirty="0">
                <a:latin typeface="Times New Roman"/>
                <a:cs typeface="Times New Roman"/>
              </a:rPr>
              <a:t> </a:t>
            </a:r>
            <a:r>
              <a:rPr sz="1200" b="1" spc="-5" dirty="0">
                <a:latin typeface="Times New Roman"/>
                <a:cs typeface="Times New Roman"/>
              </a:rPr>
              <a:t>orthogonal</a:t>
            </a:r>
            <a:r>
              <a:rPr sz="1200" spc="-5" dirty="0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96111" y="779221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 txBox="1"/>
          <p:nvPr/>
        </p:nvSpPr>
        <p:spPr>
          <a:xfrm>
            <a:off x="901700" y="8158237"/>
            <a:ext cx="5036185" cy="212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latin typeface="Calibri"/>
                <a:cs typeface="Calibri"/>
              </a:rPr>
              <a:t>4. </a:t>
            </a:r>
            <a:r>
              <a:rPr sz="1100" spc="-5" dirty="0">
                <a:latin typeface="Calibri"/>
                <a:cs typeface="Calibri"/>
              </a:rPr>
              <a:t>Determine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intersection point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 </a:t>
            </a:r>
            <a:r>
              <a:rPr sz="1100" spc="-10" dirty="0">
                <a:latin typeface="Calibri"/>
                <a:cs typeface="Calibri"/>
              </a:rPr>
              <a:t>by</a:t>
            </a:r>
            <a:r>
              <a:rPr sz="1100" spc="24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8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300" dirty="0">
                <a:latin typeface="Calibri"/>
                <a:cs typeface="Calibri"/>
              </a:rPr>
              <a:t> </a:t>
            </a:r>
            <a:r>
              <a:rPr sz="1150" i="1" spc="15" dirty="0">
                <a:latin typeface="Times New Roman"/>
                <a:cs typeface="Times New Roman"/>
              </a:rPr>
              <a:t>y</a:t>
            </a:r>
            <a:r>
              <a:rPr sz="1150" i="1" spc="25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</a:t>
            </a:r>
            <a:r>
              <a:rPr sz="1150" spc="-50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Times New Roman"/>
                <a:cs typeface="Times New Roman"/>
              </a:rPr>
              <a:t>5</a:t>
            </a:r>
            <a:r>
              <a:rPr sz="1150" spc="-114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</a:t>
            </a:r>
            <a:r>
              <a:rPr sz="1150" spc="-90" dirty="0">
                <a:latin typeface="Times New Roman"/>
                <a:cs typeface="Times New Roman"/>
              </a:rPr>
              <a:t> </a:t>
            </a:r>
            <a:r>
              <a:rPr sz="1150" spc="5" dirty="0">
                <a:latin typeface="Times New Roman"/>
                <a:cs typeface="Times New Roman"/>
              </a:rPr>
              <a:t>6</a:t>
            </a:r>
            <a:r>
              <a:rPr sz="1150" i="1" spc="5" dirty="0">
                <a:latin typeface="Times New Roman"/>
                <a:cs typeface="Times New Roman"/>
              </a:rPr>
              <a:t>t</a:t>
            </a:r>
            <a:r>
              <a:rPr sz="1150" i="1" spc="2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24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spc="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2</a:t>
            </a:r>
            <a:r>
              <a:rPr sz="1200" i="1" spc="-10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010075" y="8171180"/>
            <a:ext cx="70040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4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736" y="8364766"/>
            <a:ext cx="930910" cy="267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50" spc="-7" baseline="5050" dirty="0">
                <a:latin typeface="Calibri"/>
                <a:cs typeface="Calibri"/>
              </a:rPr>
              <a:t>gi</a:t>
            </a:r>
            <a:r>
              <a:rPr sz="1650" spc="7" baseline="5050" dirty="0">
                <a:latin typeface="Calibri"/>
                <a:cs typeface="Calibri"/>
              </a:rPr>
              <a:t>v</a:t>
            </a:r>
            <a:r>
              <a:rPr sz="1650" baseline="5050" dirty="0">
                <a:latin typeface="Calibri"/>
                <a:cs typeface="Calibri"/>
              </a:rPr>
              <a:t>en</a:t>
            </a:r>
            <a:r>
              <a:rPr sz="1650" spc="-7" baseline="5050" dirty="0">
                <a:latin typeface="Calibri"/>
                <a:cs typeface="Calibri"/>
              </a:rPr>
              <a:t> b</a:t>
            </a:r>
            <a:r>
              <a:rPr sz="1650" baseline="5050" dirty="0">
                <a:latin typeface="Calibri"/>
                <a:cs typeface="Calibri"/>
              </a:rPr>
              <a:t>y </a:t>
            </a:r>
            <a:r>
              <a:rPr sz="1650" spc="-120" baseline="5050" dirty="0">
                <a:latin typeface="Calibri"/>
                <a:cs typeface="Calibri"/>
              </a:rPr>
              <a:t> </a:t>
            </a: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</a:t>
            </a:r>
            <a:r>
              <a:rPr sz="1800" i="1" spc="-7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40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endParaRPr sz="1800" baseline="4629">
              <a:latin typeface="Symbol"/>
              <a:cs typeface="Symbo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1857083" y="8434377"/>
            <a:ext cx="41275" cy="191135"/>
            <a:chOff x="1857083" y="8434377"/>
            <a:chExt cx="41275" cy="191135"/>
          </a:xfrm>
        </p:grpSpPr>
        <p:sp>
          <p:nvSpPr>
            <p:cNvPr id="39" name="object 39"/>
            <p:cNvSpPr/>
            <p:nvPr/>
          </p:nvSpPr>
          <p:spPr>
            <a:xfrm>
              <a:off x="1860852" y="84381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267" y="0"/>
                  </a:moveTo>
                  <a:lnTo>
                    <a:pt x="0" y="91618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860852" y="85297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267" y="91618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1" name="object 41"/>
          <p:cNvGrpSpPr/>
          <p:nvPr/>
        </p:nvGrpSpPr>
        <p:grpSpPr>
          <a:xfrm>
            <a:off x="3144599" y="8434377"/>
            <a:ext cx="41275" cy="191135"/>
            <a:chOff x="3144599" y="8434377"/>
            <a:chExt cx="41275" cy="191135"/>
          </a:xfrm>
        </p:grpSpPr>
        <p:sp>
          <p:nvSpPr>
            <p:cNvPr id="42" name="object 42"/>
            <p:cNvSpPr/>
            <p:nvPr/>
          </p:nvSpPr>
          <p:spPr>
            <a:xfrm>
              <a:off x="3148368" y="84381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267" y="91618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148368" y="85297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267" y="0"/>
                  </a:moveTo>
                  <a:lnTo>
                    <a:pt x="0" y="91618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4" name="object 44"/>
          <p:cNvSpPr txBox="1"/>
          <p:nvPr/>
        </p:nvSpPr>
        <p:spPr>
          <a:xfrm>
            <a:off x="1898045" y="8402446"/>
            <a:ext cx="3342640" cy="2108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7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spc="20" dirty="0">
                <a:latin typeface="Symbol"/>
                <a:cs typeface="Symbol"/>
              </a:rPr>
              <a:t></a:t>
            </a:r>
            <a:r>
              <a:rPr sz="1200" spc="20" dirty="0">
                <a:latin typeface="Times New Roman"/>
                <a:cs typeface="Times New Roman"/>
              </a:rPr>
              <a:t>12</a:t>
            </a:r>
            <a:r>
              <a:rPr sz="1200" i="1" spc="20" dirty="0">
                <a:latin typeface="Times New Roman"/>
                <a:cs typeface="Times New Roman"/>
              </a:rPr>
              <a:t>t</a:t>
            </a:r>
            <a:r>
              <a:rPr sz="1200" spc="20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130" dirty="0">
                <a:latin typeface="Times New Roman"/>
                <a:cs typeface="Times New Roman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200" spc="15" dirty="0">
                <a:latin typeface="Times New Roman"/>
                <a:cs typeface="Times New Roman"/>
              </a:rPr>
              <a:t>,14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</a:t>
            </a:r>
            <a:r>
              <a:rPr sz="1200" spc="-13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8</a:t>
            </a:r>
            <a:r>
              <a:rPr sz="1200" i="1" spc="-25" dirty="0">
                <a:latin typeface="Times New Roman"/>
                <a:cs typeface="Times New Roman"/>
              </a:rPr>
              <a:t>t</a:t>
            </a:r>
            <a:r>
              <a:rPr sz="1200" i="1" spc="67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or </a:t>
            </a:r>
            <a:r>
              <a:rPr sz="1100" spc="-5" dirty="0">
                <a:latin typeface="Calibri"/>
                <a:cs typeface="Calibri"/>
              </a:rPr>
              <a:t>show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438254" y="8304893"/>
            <a:ext cx="88265" cy="2108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0100" y="882022"/>
            <a:ext cx="6144260" cy="5194935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14300">
              <a:lnSpc>
                <a:spcPct val="100000"/>
              </a:lnSpc>
              <a:spcBef>
                <a:spcPts val="195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14300" marR="201295">
              <a:lnSpc>
                <a:spcPct val="101899"/>
              </a:lnSpc>
              <a:spcBef>
                <a:spcPts val="80"/>
              </a:spcBef>
            </a:pPr>
            <a:r>
              <a:rPr sz="1200" spc="-10" dirty="0">
                <a:latin typeface="Times New Roman"/>
                <a:cs typeface="Times New Roman"/>
              </a:rPr>
              <a:t>If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 </a:t>
            </a:r>
            <a:r>
              <a:rPr sz="1200" spc="-5" dirty="0">
                <a:latin typeface="Times New Roman"/>
                <a:cs typeface="Times New Roman"/>
              </a:rPr>
              <a:t>two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lines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do </a:t>
            </a:r>
            <a:r>
              <a:rPr sz="1200" spc="-5" dirty="0">
                <a:latin typeface="Times New Roman"/>
                <a:cs typeface="Times New Roman"/>
              </a:rPr>
              <a:t>intersect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then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they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must </a:t>
            </a:r>
            <a:r>
              <a:rPr sz="1200" spc="-5" dirty="0">
                <a:latin typeface="Times New Roman"/>
                <a:cs typeface="Times New Roman"/>
              </a:rPr>
              <a:t>share</a:t>
            </a:r>
            <a:r>
              <a:rPr sz="1200" dirty="0">
                <a:latin typeface="Times New Roman"/>
                <a:cs typeface="Times New Roman"/>
              </a:rPr>
              <a:t> a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point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in </a:t>
            </a:r>
            <a:r>
              <a:rPr sz="1200" spc="-5" dirty="0">
                <a:latin typeface="Times New Roman"/>
                <a:cs typeface="Times New Roman"/>
              </a:rPr>
              <a:t>common.</a:t>
            </a:r>
            <a:r>
              <a:rPr sz="1200" spc="30" dirty="0">
                <a:latin typeface="Times New Roman"/>
                <a:cs typeface="Times New Roman"/>
              </a:rPr>
              <a:t> </a:t>
            </a:r>
            <a:r>
              <a:rPr sz="1200" spc="-15" dirty="0">
                <a:latin typeface="Times New Roman"/>
                <a:cs typeface="Times New Roman"/>
              </a:rPr>
              <a:t>In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other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words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there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must </a:t>
            </a:r>
            <a:r>
              <a:rPr sz="1200" spc="-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be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some</a:t>
            </a:r>
            <a:r>
              <a:rPr sz="1200" spc="-5" dirty="0">
                <a:latin typeface="Times New Roman"/>
                <a:cs typeface="Times New Roman"/>
              </a:rPr>
              <a:t> value,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say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i="1" spc="-35" dirty="0">
                <a:latin typeface="Times New Roman"/>
                <a:cs typeface="Times New Roman"/>
              </a:rPr>
              <a:t>t</a:t>
            </a:r>
            <a:r>
              <a:rPr sz="1050" spc="-52" baseline="-23809" dirty="0">
                <a:latin typeface="Times New Roman"/>
                <a:cs typeface="Times New Roman"/>
              </a:rPr>
              <a:t>1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 </a:t>
            </a:r>
            <a:r>
              <a:rPr sz="1200" spc="-5" dirty="0">
                <a:latin typeface="Times New Roman"/>
                <a:cs typeface="Times New Roman"/>
              </a:rPr>
              <a:t>and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some</a:t>
            </a:r>
            <a:r>
              <a:rPr sz="1200" spc="-5" dirty="0">
                <a:latin typeface="Times New Roman"/>
                <a:cs typeface="Times New Roman"/>
              </a:rPr>
              <a:t> (probably)</a:t>
            </a:r>
            <a:r>
              <a:rPr sz="1200" dirty="0">
                <a:latin typeface="Times New Roman"/>
                <a:cs typeface="Times New Roman"/>
              </a:rPr>
              <a:t> different </a:t>
            </a:r>
            <a:r>
              <a:rPr sz="1200" spc="-5" dirty="0">
                <a:latin typeface="Times New Roman"/>
                <a:cs typeface="Times New Roman"/>
              </a:rPr>
              <a:t>value,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say</a:t>
            </a:r>
            <a:r>
              <a:rPr sz="1200" spc="14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45" dirty="0">
                <a:latin typeface="Times New Roman"/>
                <a:cs typeface="Times New Roman"/>
              </a:rPr>
              <a:t> </a:t>
            </a:r>
            <a:r>
              <a:rPr sz="1200" spc="5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i="1" spc="10" dirty="0">
                <a:latin typeface="Times New Roman"/>
                <a:cs typeface="Times New Roman"/>
              </a:rPr>
              <a:t>t</a:t>
            </a:r>
            <a:r>
              <a:rPr sz="1050" spc="15" baseline="-23809" dirty="0">
                <a:latin typeface="Times New Roman"/>
                <a:cs typeface="Times New Roman"/>
              </a:rPr>
              <a:t>2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 </a:t>
            </a:r>
            <a:r>
              <a:rPr sz="1200" spc="-5" dirty="0">
                <a:latin typeface="Times New Roman"/>
                <a:cs typeface="Times New Roman"/>
              </a:rPr>
              <a:t>so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that</a:t>
            </a:r>
            <a:r>
              <a:rPr sz="1200" dirty="0">
                <a:latin typeface="Times New Roman"/>
                <a:cs typeface="Times New Roman"/>
              </a:rPr>
              <a:t> if </a:t>
            </a:r>
            <a:r>
              <a:rPr sz="1200" spc="-5" dirty="0">
                <a:latin typeface="Times New Roman"/>
                <a:cs typeface="Times New Roman"/>
              </a:rPr>
              <a:t>we </a:t>
            </a:r>
            <a:r>
              <a:rPr sz="1200" dirty="0">
                <a:latin typeface="Times New Roman"/>
                <a:cs typeface="Times New Roman"/>
              </a:rPr>
              <a:t>plug</a:t>
            </a:r>
            <a:r>
              <a:rPr sz="1200" spc="155" dirty="0">
                <a:latin typeface="Times New Roman"/>
                <a:cs typeface="Times New Roman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endParaRPr sz="1050" baseline="-23809">
              <a:latin typeface="Times New Roman"/>
              <a:cs typeface="Times New Roman"/>
            </a:endParaRPr>
          </a:p>
          <a:p>
            <a:pPr marL="114300" marR="106680">
              <a:lnSpc>
                <a:spcPct val="118900"/>
              </a:lnSpc>
              <a:spcBef>
                <a:spcPts val="85"/>
              </a:spcBef>
            </a:pPr>
            <a:r>
              <a:rPr sz="1200" dirty="0">
                <a:latin typeface="Times New Roman"/>
                <a:cs typeface="Times New Roman"/>
              </a:rPr>
              <a:t>into the </a:t>
            </a:r>
            <a:r>
              <a:rPr sz="1200" spc="-5" dirty="0">
                <a:latin typeface="Times New Roman"/>
                <a:cs typeface="Times New Roman"/>
              </a:rPr>
              <a:t>equation </a:t>
            </a:r>
            <a:r>
              <a:rPr sz="1200" dirty="0">
                <a:latin typeface="Times New Roman"/>
                <a:cs typeface="Times New Roman"/>
              </a:rPr>
              <a:t>of the first line </a:t>
            </a:r>
            <a:r>
              <a:rPr sz="1200" spc="-5" dirty="0">
                <a:latin typeface="Times New Roman"/>
                <a:cs typeface="Times New Roman"/>
              </a:rPr>
              <a:t>and </a:t>
            </a:r>
            <a:r>
              <a:rPr sz="1200" dirty="0">
                <a:latin typeface="Times New Roman"/>
                <a:cs typeface="Times New Roman"/>
              </a:rPr>
              <a:t>if </a:t>
            </a:r>
            <a:r>
              <a:rPr sz="1200" spc="-5" dirty="0">
                <a:latin typeface="Times New Roman"/>
                <a:cs typeface="Times New Roman"/>
              </a:rPr>
              <a:t>we </a:t>
            </a:r>
            <a:r>
              <a:rPr sz="1200" dirty="0">
                <a:latin typeface="Times New Roman"/>
                <a:cs typeface="Times New Roman"/>
              </a:rPr>
              <a:t>plug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 </a:t>
            </a:r>
            <a:r>
              <a:rPr sz="1200" spc="-5" dirty="0">
                <a:latin typeface="Times New Roman"/>
                <a:cs typeface="Times New Roman"/>
              </a:rPr>
              <a:t>into </a:t>
            </a:r>
            <a:r>
              <a:rPr sz="1200" dirty="0">
                <a:latin typeface="Times New Roman"/>
                <a:cs typeface="Times New Roman"/>
              </a:rPr>
              <a:t>the </a:t>
            </a:r>
            <a:r>
              <a:rPr sz="1200" spc="-5" dirty="0">
                <a:latin typeface="Times New Roman"/>
                <a:cs typeface="Times New Roman"/>
              </a:rPr>
              <a:t>equation </a:t>
            </a:r>
            <a:r>
              <a:rPr sz="1200" dirty="0">
                <a:latin typeface="Times New Roman"/>
                <a:cs typeface="Times New Roman"/>
              </a:rPr>
              <a:t>of the second line </a:t>
            </a:r>
            <a:r>
              <a:rPr sz="1200" spc="-5" dirty="0">
                <a:latin typeface="Times New Roman"/>
                <a:cs typeface="Times New Roman"/>
              </a:rPr>
              <a:t>we will get </a:t>
            </a:r>
            <a:r>
              <a:rPr sz="1200" spc="-2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same </a:t>
            </a:r>
            <a:r>
              <a:rPr sz="1200" i="1" spc="-5" dirty="0">
                <a:latin typeface="Times New Roman"/>
                <a:cs typeface="Times New Roman"/>
              </a:rPr>
              <a:t>x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y</a:t>
            </a:r>
            <a:r>
              <a:rPr sz="1200" i="1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and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coordinates.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  <a:spcBef>
                <a:spcPts val="130"/>
              </a:spcBef>
            </a:pP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means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up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Calibri"/>
              <a:cs typeface="Calibri"/>
            </a:endParaRPr>
          </a:p>
          <a:p>
            <a:pPr marL="2412365">
              <a:lnSpc>
                <a:spcPct val="100000"/>
              </a:lnSpc>
            </a:pPr>
            <a:r>
              <a:rPr sz="1200" dirty="0">
                <a:latin typeface="Times New Roman"/>
                <a:cs typeface="Times New Roman"/>
              </a:rPr>
              <a:t>8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spc="-5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7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spc="90" dirty="0">
                <a:latin typeface="Symbol"/>
                <a:cs typeface="Symbol"/>
              </a:rPr>
              <a:t>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spc="20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endParaRPr sz="1050" baseline="-23809">
              <a:latin typeface="Times New Roman"/>
              <a:cs typeface="Times New Roman"/>
            </a:endParaRPr>
          </a:p>
          <a:p>
            <a:pPr marL="2336165">
              <a:lnSpc>
                <a:spcPct val="100000"/>
              </a:lnSpc>
              <a:spcBef>
                <a:spcPts val="390"/>
              </a:spcBef>
            </a:pPr>
            <a:r>
              <a:rPr sz="1200" dirty="0">
                <a:latin typeface="Times New Roman"/>
                <a:cs typeface="Times New Roman"/>
              </a:rPr>
              <a:t>5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6</a:t>
            </a:r>
            <a:r>
              <a:rPr sz="1200" i="1" spc="-5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i="1" spc="20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endParaRPr sz="1050" baseline="-23809">
              <a:latin typeface="Times New Roman"/>
              <a:cs typeface="Times New Roman"/>
            </a:endParaRPr>
          </a:p>
          <a:p>
            <a:pPr marL="2333625">
              <a:lnSpc>
                <a:spcPct val="100000"/>
              </a:lnSpc>
              <a:spcBef>
                <a:spcPts val="385"/>
              </a:spcBef>
            </a:pPr>
            <a:r>
              <a:rPr sz="1200" dirty="0">
                <a:latin typeface="Times New Roman"/>
                <a:cs typeface="Times New Roman"/>
              </a:rPr>
              <a:t>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spc="-5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i="1" spc="20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endParaRPr sz="1050" baseline="-23809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marL="114300" marR="330835">
              <a:lnSpc>
                <a:spcPct val="109100"/>
              </a:lnSpc>
              <a:spcBef>
                <a:spcPts val="5"/>
              </a:spcBef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 doesn’t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 </a:t>
            </a:r>
            <a:r>
              <a:rPr sz="1100" spc="-229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14300" marR="264795">
              <a:lnSpc>
                <a:spcPct val="109500"/>
              </a:lnSpc>
              <a:spcBef>
                <a:spcPts val="5"/>
              </a:spcBef>
            </a:pPr>
            <a:r>
              <a:rPr sz="1100" dirty="0">
                <a:latin typeface="Calibri"/>
                <a:cs typeface="Calibri"/>
              </a:rPr>
              <a:t>Solving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system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with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more equations than</a:t>
            </a:r>
            <a:r>
              <a:rPr sz="1100" dirty="0">
                <a:latin typeface="Calibri"/>
                <a:cs typeface="Calibri"/>
              </a:rPr>
              <a:t> unknowns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probably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something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 you’ve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run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often</a:t>
            </a:r>
            <a:r>
              <a:rPr sz="1100" dirty="0">
                <a:latin typeface="Calibri"/>
                <a:cs typeface="Calibri"/>
              </a:rPr>
              <a:t> to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basic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process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pretty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much the</a:t>
            </a:r>
            <a:r>
              <a:rPr sz="1100" spc="-5" dirty="0">
                <a:latin typeface="Calibri"/>
                <a:cs typeface="Calibri"/>
              </a:rPr>
              <a:t> same however </a:t>
            </a:r>
            <a:r>
              <a:rPr sz="1100" dirty="0">
                <a:latin typeface="Calibri"/>
                <a:cs typeface="Calibri"/>
              </a:rPr>
              <a:t>with a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couple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minor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(but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very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important)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differences.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14300" marR="231775" algn="just">
              <a:lnSpc>
                <a:spcPct val="109500"/>
              </a:lnSpc>
            </a:pPr>
            <a:r>
              <a:rPr sz="1100" spc="-5" dirty="0">
                <a:latin typeface="Calibri"/>
                <a:cs typeface="Calibri"/>
              </a:rPr>
              <a:t>Start </a:t>
            </a:r>
            <a:r>
              <a:rPr sz="1100" dirty="0">
                <a:latin typeface="Calibri"/>
                <a:cs typeface="Calibri"/>
              </a:rPr>
              <a:t>off </a:t>
            </a:r>
            <a:r>
              <a:rPr sz="1100" spc="-5" dirty="0">
                <a:latin typeface="Calibri"/>
                <a:cs typeface="Calibri"/>
              </a:rPr>
              <a:t>by picking any two </a:t>
            </a:r>
            <a:r>
              <a:rPr sz="1100" dirty="0">
                <a:latin typeface="Calibri"/>
                <a:cs typeface="Calibri"/>
              </a:rPr>
              <a:t>of the </a:t>
            </a:r>
            <a:r>
              <a:rPr sz="1100" spc="-5" dirty="0">
                <a:latin typeface="Calibri"/>
                <a:cs typeface="Calibri"/>
              </a:rPr>
              <a:t>equations </a:t>
            </a:r>
            <a:r>
              <a:rPr sz="1100" dirty="0">
                <a:latin typeface="Calibri"/>
                <a:cs typeface="Calibri"/>
              </a:rPr>
              <a:t>(so we </a:t>
            </a:r>
            <a:r>
              <a:rPr sz="1100" spc="-5" dirty="0">
                <a:latin typeface="Calibri"/>
                <a:cs typeface="Calibri"/>
              </a:rPr>
              <a:t>now have two equations and </a:t>
            </a:r>
            <a:r>
              <a:rPr sz="1100" dirty="0">
                <a:latin typeface="Calibri"/>
                <a:cs typeface="Calibri"/>
              </a:rPr>
              <a:t>two </a:t>
            </a:r>
            <a:r>
              <a:rPr sz="1100" spc="-5" dirty="0">
                <a:latin typeface="Calibri"/>
                <a:cs typeface="Calibri"/>
              </a:rPr>
              <a:t>unknowns) and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solve that system.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this problem let’s just take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first two equations.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 worry about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third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eventually.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14300" marR="183515" algn="just">
              <a:lnSpc>
                <a:spcPct val="109100"/>
              </a:lnSpc>
            </a:pPr>
            <a:r>
              <a:rPr sz="1100" dirty="0">
                <a:latin typeface="Calibri"/>
                <a:cs typeface="Calibri"/>
              </a:rPr>
              <a:t>Solving a </a:t>
            </a:r>
            <a:r>
              <a:rPr sz="1100" spc="-5" dirty="0">
                <a:latin typeface="Calibri"/>
                <a:cs typeface="Calibri"/>
              </a:rPr>
              <a:t>system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two equations and two unknowns is something everyone should be familiar </a:t>
            </a:r>
            <a:r>
              <a:rPr sz="1100" dirty="0">
                <a:latin typeface="Calibri"/>
                <a:cs typeface="Calibri"/>
              </a:rPr>
              <a:t>with </a:t>
            </a:r>
            <a:r>
              <a:rPr sz="1100" spc="-5" dirty="0">
                <a:latin typeface="Calibri"/>
                <a:cs typeface="Calibri"/>
              </a:rPr>
              <a:t>at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 we’ll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5" dirty="0">
                <a:latin typeface="Calibri"/>
                <a:cs typeface="Calibri"/>
              </a:rPr>
              <a:t> put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in</a:t>
            </a:r>
            <a:r>
              <a:rPr sz="1100" spc="-5" dirty="0">
                <a:latin typeface="Calibri"/>
                <a:cs typeface="Calibri"/>
              </a:rPr>
              <a:t> any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explanation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work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35911" y="6182109"/>
            <a:ext cx="1555750" cy="779780"/>
          </a:xfrm>
          <a:prstGeom prst="rect">
            <a:avLst/>
          </a:prstGeom>
        </p:spPr>
        <p:txBody>
          <a:bodyPr vert="horz" wrap="square" lIns="0" tIns="69850" rIns="0" bIns="0" rtlCol="0">
            <a:spAutoFit/>
          </a:bodyPr>
          <a:lstStyle/>
          <a:p>
            <a:pPr marR="45720" algn="r">
              <a:lnSpc>
                <a:spcPct val="100000"/>
              </a:lnSpc>
              <a:spcBef>
                <a:spcPts val="550"/>
              </a:spcBef>
            </a:pPr>
            <a:r>
              <a:rPr sz="1800" spc="-7" baseline="4629" dirty="0">
                <a:latin typeface="Times New Roman"/>
                <a:cs typeface="Times New Roman"/>
              </a:rPr>
              <a:t>5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</a:t>
            </a:r>
            <a:r>
              <a:rPr sz="1800" spc="-150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Times New Roman"/>
                <a:cs typeface="Times New Roman"/>
              </a:rPr>
              <a:t>6</a:t>
            </a:r>
            <a:r>
              <a:rPr sz="1800" spc="-284" baseline="4629" dirty="0">
                <a:latin typeface="Times New Roman"/>
                <a:cs typeface="Times New Roman"/>
              </a:rPr>
              <a:t> </a:t>
            </a:r>
            <a:r>
              <a:rPr sz="1550" spc="-25" dirty="0">
                <a:latin typeface="Symbol"/>
                <a:cs typeface="Symbol"/>
              </a:rPr>
              <a:t></a:t>
            </a:r>
            <a:r>
              <a:rPr sz="1800" spc="-15" baseline="4629" dirty="0">
                <a:latin typeface="Symbol"/>
                <a:cs typeface="Symbol"/>
              </a:rPr>
              <a:t></a:t>
            </a:r>
            <a:r>
              <a:rPr sz="1800" spc="-7" baseline="4629" dirty="0">
                <a:latin typeface="Times New Roman"/>
                <a:cs typeface="Times New Roman"/>
              </a:rPr>
              <a:t>15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spc="127" baseline="4629" dirty="0">
                <a:latin typeface="Symbol"/>
                <a:cs typeface="Symbol"/>
              </a:rPr>
              <a:t></a:t>
            </a:r>
            <a:r>
              <a:rPr sz="1800" spc="-7" baseline="4629" dirty="0">
                <a:latin typeface="Times New Roman"/>
                <a:cs typeface="Times New Roman"/>
              </a:rPr>
              <a:t>1</a:t>
            </a:r>
            <a:r>
              <a:rPr sz="1800" spc="-37" baseline="4629" dirty="0">
                <a:latin typeface="Times New Roman"/>
                <a:cs typeface="Times New Roman"/>
              </a:rPr>
              <a:t>2</a:t>
            </a:r>
            <a:r>
              <a:rPr sz="1800" i="1" spc="22" baseline="4629" dirty="0">
                <a:latin typeface="Times New Roman"/>
                <a:cs typeface="Times New Roman"/>
              </a:rPr>
              <a:t>t</a:t>
            </a:r>
            <a:r>
              <a:rPr sz="1050" spc="-7" baseline="-15873" dirty="0">
                <a:latin typeface="Times New Roman"/>
                <a:cs typeface="Times New Roman"/>
              </a:rPr>
              <a:t>2</a:t>
            </a:r>
            <a:r>
              <a:rPr sz="1050" spc="30" baseline="-15873" dirty="0">
                <a:latin typeface="Times New Roman"/>
                <a:cs typeface="Times New Roman"/>
              </a:rPr>
              <a:t> </a:t>
            </a:r>
            <a:r>
              <a:rPr sz="1550" spc="-125" dirty="0">
                <a:latin typeface="Symbol"/>
                <a:cs typeface="Symbol"/>
              </a:rPr>
              <a:t></a:t>
            </a:r>
            <a:r>
              <a:rPr sz="1550" spc="-125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spc="-89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Times New Roman"/>
                <a:cs typeface="Times New Roman"/>
              </a:rPr>
              <a:t>3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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i="1" spc="22" baseline="4629" dirty="0">
                <a:latin typeface="Times New Roman"/>
                <a:cs typeface="Times New Roman"/>
              </a:rPr>
              <a:t>t</a:t>
            </a:r>
            <a:r>
              <a:rPr sz="1050" spc="-7" baseline="-15873" dirty="0">
                <a:latin typeface="Times New Roman"/>
                <a:cs typeface="Times New Roman"/>
              </a:rPr>
              <a:t>2</a:t>
            </a:r>
            <a:endParaRPr sz="1050" baseline="-15873">
              <a:latin typeface="Times New Roman"/>
              <a:cs typeface="Times New Roman"/>
            </a:endParaRPr>
          </a:p>
          <a:p>
            <a:pPr marR="30480" algn="r">
              <a:lnSpc>
                <a:spcPct val="100000"/>
              </a:lnSpc>
              <a:spcBef>
                <a:spcPts val="330"/>
              </a:spcBef>
            </a:pP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85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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7</a:t>
            </a:r>
            <a:r>
              <a:rPr sz="1200" spc="-25" dirty="0">
                <a:latin typeface="Times New Roman"/>
                <a:cs typeface="Times New Roman"/>
              </a:rPr>
              <a:t>2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67" baseline="-23809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3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endParaRPr sz="1050" baseline="-23809">
              <a:latin typeface="Times New Roman"/>
              <a:cs typeface="Times New Roman"/>
            </a:endParaRPr>
          </a:p>
          <a:p>
            <a:pPr marL="807720">
              <a:lnSpc>
                <a:spcPct val="100000"/>
              </a:lnSpc>
              <a:spcBef>
                <a:spcPts val="420"/>
              </a:spcBef>
            </a:pPr>
            <a:r>
              <a:rPr sz="1200" spc="-5" dirty="0">
                <a:latin typeface="Times New Roman"/>
                <a:cs typeface="Times New Roman"/>
              </a:rPr>
              <a:t>7</a:t>
            </a:r>
            <a:r>
              <a:rPr sz="1200" spc="-65" dirty="0">
                <a:latin typeface="Times New Roman"/>
                <a:cs typeface="Times New Roman"/>
              </a:rPr>
              <a:t>3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67" baseline="-23809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88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73927" y="6964249"/>
            <a:ext cx="258445" cy="27559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94945" algn="l"/>
              </a:tabLst>
            </a:pPr>
            <a:r>
              <a:rPr sz="1650" spc="-160" dirty="0">
                <a:latin typeface="Symbol"/>
                <a:cs typeface="Symbol"/>
              </a:rPr>
              <a:t></a:t>
            </a:r>
            <a:r>
              <a:rPr sz="1650" spc="-160" dirty="0">
                <a:latin typeface="Times New Roman"/>
                <a:cs typeface="Times New Roman"/>
              </a:rPr>
              <a:t>	</a:t>
            </a:r>
            <a:r>
              <a:rPr sz="1650" spc="-160" dirty="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221052" y="6272496"/>
            <a:ext cx="133477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146175" algn="l"/>
              </a:tabLst>
            </a:pP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247" baseline="-23809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15</a:t>
            </a:r>
            <a:r>
              <a:rPr sz="1200" spc="-130" dirty="0">
                <a:latin typeface="Times New Roman"/>
                <a:cs typeface="Times New Roman"/>
              </a:rPr>
              <a:t> </a:t>
            </a:r>
            <a:r>
              <a:rPr sz="1200" spc="15" dirty="0">
                <a:latin typeface="Symbol"/>
                <a:cs typeface="Symbol"/>
              </a:rPr>
              <a:t></a:t>
            </a:r>
            <a:r>
              <a:rPr sz="1200" spc="15" dirty="0">
                <a:latin typeface="Times New Roman"/>
                <a:cs typeface="Times New Roman"/>
              </a:rPr>
              <a:t>12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	</a:t>
            </a:r>
            <a:r>
              <a:rPr sz="1200" spc="-5" dirty="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368795" y="6764224"/>
            <a:ext cx="113664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45564" y="6861061"/>
            <a:ext cx="33909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37490" algn="l"/>
              </a:tabLst>
            </a:pPr>
            <a:r>
              <a:rPr sz="1050" spc="-7" baseline="3968" dirty="0">
                <a:latin typeface="Times New Roman"/>
                <a:cs typeface="Times New Roman"/>
              </a:rPr>
              <a:t>2	</a:t>
            </a: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946482" y="7017430"/>
            <a:ext cx="113664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373508" y="7017430"/>
            <a:ext cx="115570" cy="22796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8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39</a:t>
            </a:r>
            <a:endParaRPr sz="700">
              <a:latin typeface="Times New Roman"/>
              <a:cs typeface="Times New Roman"/>
            </a:endParaRPr>
          </a:p>
          <a:p>
            <a:pPr marL="14604">
              <a:lnSpc>
                <a:spcPts val="800"/>
              </a:lnSpc>
            </a:pP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48741" y="7110299"/>
            <a:ext cx="6985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5" dirty="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948464" y="7114268"/>
            <a:ext cx="113664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113054" y="7006714"/>
            <a:ext cx="12547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38860" algn="l"/>
              </a:tabLst>
            </a:pPr>
            <a:r>
              <a:rPr sz="1200" i="1" spc="-5" dirty="0">
                <a:latin typeface="Times New Roman"/>
                <a:cs typeface="Times New Roman"/>
              </a:rPr>
              <a:t>t </a:t>
            </a:r>
            <a:r>
              <a:rPr sz="1200" i="1" spc="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15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spc="85" dirty="0">
                <a:latin typeface="Symbol"/>
                <a:cs typeface="Symbol"/>
              </a:rPr>
              <a:t></a:t>
            </a:r>
            <a:r>
              <a:rPr sz="1200" spc="-5" dirty="0">
                <a:latin typeface="Times New Roman"/>
                <a:cs typeface="Times New Roman"/>
              </a:rPr>
              <a:t>12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50738" y="6753509"/>
            <a:ext cx="6985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2280" algn="l"/>
              </a:tabLst>
            </a:pPr>
            <a:r>
              <a:rPr sz="1200" spc="-5" dirty="0">
                <a:latin typeface="Symbol"/>
                <a:cs typeface="Symbol"/>
              </a:rPr>
              <a:t></a:t>
            </a:r>
            <a:r>
              <a:rPr sz="1200" spc="-5" dirty="0">
                <a:latin typeface="Times New Roman"/>
                <a:cs typeface="Times New Roman"/>
              </a:rPr>
              <a:t>	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8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63514" y="7402200"/>
            <a:ext cx="5908675" cy="137160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50800" marR="270510">
              <a:lnSpc>
                <a:spcPct val="109100"/>
              </a:lnSpc>
              <a:spcBef>
                <a:spcPts val="10"/>
              </a:spcBef>
            </a:pPr>
            <a:r>
              <a:rPr sz="1100" dirty="0">
                <a:latin typeface="Calibri"/>
                <a:cs typeface="Calibri"/>
              </a:rPr>
              <a:t>Okay,</a:t>
            </a:r>
            <a:r>
              <a:rPr sz="1100" spc="-5" dirty="0">
                <a:latin typeface="Calibri"/>
                <a:cs typeface="Calibri"/>
              </a:rPr>
              <a:t> 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somewhat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“messy”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but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often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that</a:t>
            </a:r>
            <a:r>
              <a:rPr sz="1100" dirty="0">
                <a:latin typeface="Calibri"/>
                <a:cs typeface="Calibri"/>
              </a:rPr>
              <a:t> way </a:t>
            </a:r>
            <a:r>
              <a:rPr sz="1100" spc="-10" dirty="0">
                <a:latin typeface="Calibri"/>
                <a:cs typeface="Calibri"/>
              </a:rPr>
              <a:t>so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shouldn’t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too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excited about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Calibri"/>
              <a:cs typeface="Calibri"/>
            </a:endParaRPr>
          </a:p>
          <a:p>
            <a:pPr marL="50800" marR="43180">
              <a:lnSpc>
                <a:spcPct val="121100"/>
              </a:lnSpc>
            </a:pPr>
            <a:r>
              <a:rPr sz="1100" dirty="0">
                <a:latin typeface="Calibri"/>
                <a:cs typeface="Calibri"/>
              </a:rPr>
              <a:t>Now,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recall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used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 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means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if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value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-37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</a:t>
            </a:r>
            <a:r>
              <a:rPr sz="1050" spc="315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equations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the first and second lines respectively then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i="1" dirty="0">
                <a:latin typeface="Calibri"/>
                <a:cs typeface="Calibri"/>
              </a:rPr>
              <a:t>x </a:t>
            </a:r>
            <a:r>
              <a:rPr sz="1100" spc="-5" dirty="0">
                <a:latin typeface="Calibri"/>
                <a:cs typeface="Calibri"/>
              </a:rPr>
              <a:t>and </a:t>
            </a:r>
            <a:r>
              <a:rPr sz="1100" i="1" dirty="0">
                <a:latin typeface="Calibri"/>
                <a:cs typeface="Calibri"/>
              </a:rPr>
              <a:t>y </a:t>
            </a:r>
            <a:r>
              <a:rPr sz="1100" i="1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coordinates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 (remember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used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i="1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solution….).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4080"/>
            <a:ext cx="587946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Calibri"/>
                <a:cs typeface="Calibri"/>
              </a:rPr>
              <a:t>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recall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third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needs</a:t>
            </a:r>
            <a:r>
              <a:rPr sz="1100" dirty="0">
                <a:latin typeface="Calibri"/>
                <a:cs typeface="Calibri"/>
              </a:rPr>
              <a:t> 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satisfied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 these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807062" y="1097326"/>
            <a:ext cx="11303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487208" y="1194163"/>
            <a:ext cx="43497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4010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1	</a:t>
            </a:r>
            <a:r>
              <a:rPr sz="700" spc="-10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1086609"/>
            <a:ext cx="290004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values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. 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other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words,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 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plug</a:t>
            </a:r>
            <a:r>
              <a:rPr sz="1100" spc="13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3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02830" y="1097326"/>
            <a:ext cx="113664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79390" y="1194164"/>
            <a:ext cx="33909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37490" algn="l"/>
              </a:tabLst>
            </a:pPr>
            <a:r>
              <a:rPr sz="1050" spc="-7" baseline="3968" dirty="0">
                <a:latin typeface="Times New Roman"/>
                <a:cs typeface="Times New Roman"/>
              </a:rPr>
              <a:t>2	</a:t>
            </a: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69475" y="1086611"/>
            <a:ext cx="280479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08660" algn="l"/>
              </a:tabLst>
            </a:pP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4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third equation and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639" y="1320805"/>
            <a:ext cx="14293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get.</a:t>
            </a:r>
            <a:r>
              <a:rPr sz="1100" spc="2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Doing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36767" y="1665999"/>
            <a:ext cx="365125" cy="2794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01625" algn="l"/>
              </a:tabLst>
            </a:pPr>
            <a:r>
              <a:rPr sz="1650" spc="-155" dirty="0">
                <a:latin typeface="Symbol"/>
                <a:cs typeface="Symbol"/>
              </a:rPr>
              <a:t></a:t>
            </a:r>
            <a:r>
              <a:rPr sz="1650" spc="-155" dirty="0">
                <a:latin typeface="Times New Roman"/>
                <a:cs typeface="Times New Roman"/>
              </a:rPr>
              <a:t>	</a:t>
            </a:r>
            <a:r>
              <a:rPr sz="1650" spc="-155" dirty="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084054" y="1665998"/>
            <a:ext cx="259079" cy="2794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94945" algn="l"/>
              </a:tabLst>
            </a:pPr>
            <a:r>
              <a:rPr sz="1650" spc="-155" dirty="0">
                <a:latin typeface="Symbol"/>
                <a:cs typeface="Symbol"/>
              </a:rPr>
              <a:t></a:t>
            </a:r>
            <a:r>
              <a:rPr sz="1650" spc="-155" dirty="0">
                <a:latin typeface="Times New Roman"/>
                <a:cs typeface="Times New Roman"/>
              </a:rPr>
              <a:t>	</a:t>
            </a:r>
            <a:r>
              <a:rPr sz="1650" spc="-155" dirty="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36390" y="1719976"/>
            <a:ext cx="158115" cy="2311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805"/>
              </a:lnSpc>
              <a:spcBef>
                <a:spcPts val="105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370</a:t>
            </a:r>
            <a:endParaRPr sz="700">
              <a:latin typeface="Times New Roman"/>
              <a:cs typeface="Times New Roman"/>
            </a:endParaRPr>
          </a:p>
          <a:p>
            <a:pPr marL="36830">
              <a:lnSpc>
                <a:spcPts val="805"/>
              </a:lnSpc>
            </a:pP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14910" y="1719976"/>
            <a:ext cx="116205" cy="2311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805"/>
              </a:lnSpc>
              <a:spcBef>
                <a:spcPts val="105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39</a:t>
            </a:r>
            <a:endParaRPr sz="700">
              <a:latin typeface="Times New Roman"/>
              <a:cs typeface="Times New Roman"/>
            </a:endParaRPr>
          </a:p>
          <a:p>
            <a:pPr marL="14604">
              <a:lnSpc>
                <a:spcPts val="805"/>
              </a:lnSpc>
            </a:pP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56798" y="1719976"/>
            <a:ext cx="518795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28930" algn="l"/>
              </a:tabLst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88</a:t>
            </a:r>
            <a:r>
              <a:rPr sz="700" spc="-5" dirty="0">
                <a:latin typeface="Times New Roman"/>
                <a:cs typeface="Times New Roman"/>
              </a:rPr>
              <a:t>	</a:t>
            </a: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1726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58808" y="1818265"/>
            <a:ext cx="478155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76555" algn="l"/>
              </a:tabLst>
            </a:pPr>
            <a:r>
              <a:rPr sz="700" spc="-5" dirty="0">
                <a:latin typeface="Times New Roman"/>
                <a:cs typeface="Times New Roman"/>
              </a:rPr>
              <a:t>73	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16939" y="1709098"/>
            <a:ext cx="59245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 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609380" y="1709098"/>
            <a:ext cx="85090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753745" algn="l"/>
              </a:tabLst>
            </a:pPr>
            <a:r>
              <a:rPr sz="1200" dirty="0">
                <a:latin typeface="Symbol"/>
                <a:cs typeface="Symbol"/>
              </a:rPr>
              <a:t>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8	</a:t>
            </a:r>
            <a:r>
              <a:rPr sz="1200" dirty="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00" y="2130013"/>
            <a:ext cx="575437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Okay,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two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sides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same.</a:t>
            </a:r>
            <a:r>
              <a:rPr sz="1100" spc="254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Just what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does 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mean?</a:t>
            </a:r>
            <a:r>
              <a:rPr sz="1100" spc="254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terms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systems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949218" y="2331766"/>
            <a:ext cx="80835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06755" algn="l"/>
              </a:tabLst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39</a:t>
            </a:r>
            <a:r>
              <a:rPr sz="700" spc="-10" dirty="0">
                <a:latin typeface="Times New Roman"/>
                <a:cs typeface="Times New Roman"/>
              </a:rPr>
              <a:t>	</a:t>
            </a: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29766" y="2428604"/>
            <a:ext cx="112966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4010" algn="l"/>
                <a:tab pos="802640" algn="l"/>
                <a:tab pos="1028065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1	</a:t>
            </a:r>
            <a:r>
              <a:rPr sz="700" spc="-10" dirty="0">
                <a:latin typeface="Times New Roman"/>
                <a:cs typeface="Times New Roman"/>
              </a:rPr>
              <a:t>73	</a:t>
            </a:r>
            <a:r>
              <a:rPr sz="1050" spc="-7" baseline="3968" dirty="0">
                <a:latin typeface="Times New Roman"/>
                <a:cs typeface="Times New Roman"/>
              </a:rPr>
              <a:t>2	</a:t>
            </a: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2321050"/>
            <a:ext cx="567372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22375" algn="l"/>
                <a:tab pos="1917064" algn="l"/>
              </a:tabLst>
            </a:pPr>
            <a:r>
              <a:rPr sz="1100" dirty="0">
                <a:latin typeface="Calibri"/>
                <a:cs typeface="Calibri"/>
              </a:rPr>
              <a:t>means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4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4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4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solution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Step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2.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657" y="2555246"/>
            <a:ext cx="5938520" cy="562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been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 </a:t>
            </a:r>
            <a:r>
              <a:rPr sz="1100" dirty="0">
                <a:latin typeface="Calibri"/>
                <a:cs typeface="Calibri"/>
              </a:rPr>
              <a:t>then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would </a:t>
            </a:r>
            <a:r>
              <a:rPr sz="1100" dirty="0">
                <a:latin typeface="Calibri"/>
                <a:cs typeface="Calibri"/>
              </a:rPr>
              <a:t>have</a:t>
            </a:r>
            <a:r>
              <a:rPr sz="1100" spc="-5" dirty="0">
                <a:latin typeface="Calibri"/>
                <a:cs typeface="Calibri"/>
              </a:rPr>
              <a:t> gotten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 </a:t>
            </a:r>
            <a:r>
              <a:rPr sz="1100" dirty="0">
                <a:latin typeface="Calibri"/>
                <a:cs typeface="Calibri"/>
              </a:rPr>
              <a:t>number </a:t>
            </a:r>
            <a:r>
              <a:rPr sz="1100" spc="-5" dirty="0">
                <a:latin typeface="Calibri"/>
                <a:cs typeface="Calibri"/>
              </a:rPr>
              <a:t>from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both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sides.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terms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whether</a:t>
            </a:r>
            <a:r>
              <a:rPr sz="1100" dirty="0">
                <a:latin typeface="Calibri"/>
                <a:cs typeface="Calibri"/>
              </a:rPr>
              <a:t> 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only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recall that</a:t>
            </a:r>
            <a:r>
              <a:rPr sz="1100" dirty="0">
                <a:latin typeface="Calibri"/>
                <a:cs typeface="Calibri"/>
              </a:rPr>
              <a:t> the </a:t>
            </a:r>
            <a:r>
              <a:rPr sz="1100" spc="-5" dirty="0">
                <a:latin typeface="Calibri"/>
                <a:cs typeface="Calibri"/>
              </a:rPr>
              <a:t>third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 corresponds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146952" y="3127422"/>
            <a:ext cx="80962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08025" algn="l"/>
              </a:tabLst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39</a:t>
            </a:r>
            <a:r>
              <a:rPr sz="700" spc="-10" dirty="0">
                <a:latin typeface="Times New Roman"/>
                <a:cs typeface="Times New Roman"/>
              </a:rPr>
              <a:t>	</a:t>
            </a: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27500" y="3224258"/>
            <a:ext cx="113093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4010" algn="l"/>
                <a:tab pos="803910" algn="l"/>
                <a:tab pos="1029335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1	</a:t>
            </a:r>
            <a:r>
              <a:rPr sz="700" spc="-10" dirty="0">
                <a:latin typeface="Times New Roman"/>
                <a:cs typeface="Times New Roman"/>
              </a:rPr>
              <a:t>73	</a:t>
            </a:r>
            <a:r>
              <a:rPr sz="1050" spc="-7" baseline="3968" dirty="0">
                <a:latin typeface="Times New Roman"/>
                <a:cs typeface="Times New Roman"/>
              </a:rPr>
              <a:t>2	</a:t>
            </a:r>
            <a:r>
              <a:rPr sz="700" spc="-5" dirty="0">
                <a:latin typeface="Times New Roman"/>
                <a:cs typeface="Times New Roman"/>
              </a:rPr>
              <a:t>73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657" y="3116705"/>
            <a:ext cx="592201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20110" algn="l"/>
                <a:tab pos="4084320" algn="l"/>
              </a:tabLst>
            </a:pPr>
            <a:r>
              <a:rPr sz="1100" dirty="0">
                <a:latin typeface="Calibri"/>
                <a:cs typeface="Calibri"/>
              </a:rPr>
              <a:t>to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 </a:t>
            </a:r>
            <a:r>
              <a:rPr sz="1100" spc="-5" dirty="0">
                <a:latin typeface="Calibri"/>
                <a:cs typeface="Calibri"/>
              </a:rPr>
              <a:t>coordinates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lines.</a:t>
            </a:r>
            <a:r>
              <a:rPr sz="1100" spc="26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know 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at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4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2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4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 have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50772" y="3333107"/>
            <a:ext cx="5955030" cy="179958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3500" marR="30480">
              <a:lnSpc>
                <a:spcPct val="110000"/>
              </a:lnSpc>
              <a:spcBef>
                <a:spcPts val="95"/>
              </a:spcBef>
            </a:pPr>
            <a:r>
              <a:rPr sz="1100" i="1" dirty="0">
                <a:latin typeface="Calibri"/>
                <a:cs typeface="Calibri"/>
              </a:rPr>
              <a:t>x</a:t>
            </a:r>
            <a:r>
              <a:rPr sz="1100" i="1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coordinates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(since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came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from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solving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equations).</a:t>
            </a:r>
            <a:r>
              <a:rPr sz="1100" spc="3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However,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we’ve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just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shown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 will</a:t>
            </a:r>
            <a:r>
              <a:rPr sz="1100" dirty="0">
                <a:latin typeface="Calibri"/>
                <a:cs typeface="Calibri"/>
              </a:rPr>
              <a:t> not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 </a:t>
            </a:r>
            <a:r>
              <a:rPr sz="1100" spc="-5" dirty="0">
                <a:latin typeface="Calibri"/>
                <a:cs typeface="Calibri"/>
              </a:rPr>
              <a:t>coordinate.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dirty="0">
                <a:latin typeface="Calibri"/>
                <a:cs typeface="Calibri"/>
              </a:rPr>
              <a:t>other</a:t>
            </a:r>
            <a:r>
              <a:rPr sz="1100" spc="-5" dirty="0">
                <a:latin typeface="Calibri"/>
                <a:cs typeface="Calibri"/>
              </a:rPr>
              <a:t> words,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no</a:t>
            </a:r>
            <a:r>
              <a:rPr sz="1100" dirty="0">
                <a:latin typeface="Calibri"/>
                <a:cs typeface="Calibri"/>
              </a:rPr>
              <a:t> values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40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89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60" dirty="0">
                <a:latin typeface="Calibri"/>
                <a:cs typeface="Calibri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 </a:t>
            </a:r>
            <a:r>
              <a:rPr sz="1050" spc="217" baseline="-23809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-5" dirty="0">
                <a:latin typeface="Calibri"/>
                <a:cs typeface="Calibri"/>
              </a:rPr>
              <a:t> which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 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same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400"/>
              </a:spcBef>
            </a:pPr>
            <a:r>
              <a:rPr sz="1100" spc="-5" dirty="0">
                <a:latin typeface="Calibri"/>
                <a:cs typeface="Calibri"/>
              </a:rPr>
              <a:t>coordinates.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Hence,</a:t>
            </a:r>
            <a:r>
              <a:rPr sz="1100" spc="-5" dirty="0">
                <a:latin typeface="Calibri"/>
                <a:cs typeface="Calibri"/>
              </a:rPr>
              <a:t> 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can</a:t>
            </a:r>
            <a:r>
              <a:rPr sz="1100" dirty="0">
                <a:latin typeface="Calibri"/>
                <a:cs typeface="Calibri"/>
              </a:rPr>
              <a:t> 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two</a:t>
            </a:r>
            <a:r>
              <a:rPr sz="1100" b="1" dirty="0">
                <a:latin typeface="Calibri"/>
                <a:cs typeface="Calibri"/>
              </a:rPr>
              <a:t> </a:t>
            </a:r>
            <a:r>
              <a:rPr sz="1100" b="1" spc="-10" dirty="0">
                <a:latin typeface="Calibri"/>
                <a:cs typeface="Calibri"/>
              </a:rPr>
              <a:t>lines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do</a:t>
            </a:r>
            <a:r>
              <a:rPr sz="1100" b="1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not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intersect</a:t>
            </a:r>
            <a:r>
              <a:rPr sz="1100" spc="-5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marL="63500" marR="192405">
              <a:lnSpc>
                <a:spcPct val="121500"/>
              </a:lnSpc>
              <a:spcBef>
                <a:spcPts val="5"/>
              </a:spcBef>
            </a:pPr>
            <a:r>
              <a:rPr sz="1100" spc="-5" dirty="0">
                <a:latin typeface="Calibri"/>
                <a:cs typeface="Calibri"/>
              </a:rPr>
              <a:t>Before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leaving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problem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note 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doesn’t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matter </a:t>
            </a:r>
            <a:r>
              <a:rPr sz="1100" spc="-5" dirty="0">
                <a:latin typeface="Calibri"/>
                <a:cs typeface="Calibri"/>
              </a:rPr>
              <a:t>which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 solve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Step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3.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Different sets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equations will lead to different </a:t>
            </a:r>
            <a:r>
              <a:rPr sz="1100" dirty="0">
                <a:latin typeface="Calibri"/>
                <a:cs typeface="Calibri"/>
              </a:rPr>
              <a:t>values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-37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</a:t>
            </a:r>
            <a:r>
              <a:rPr sz="1050" spc="315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but </a:t>
            </a:r>
            <a:r>
              <a:rPr sz="1100" dirty="0">
                <a:latin typeface="Calibri"/>
                <a:cs typeface="Calibri"/>
              </a:rPr>
              <a:t>they </a:t>
            </a:r>
            <a:r>
              <a:rPr sz="1100" spc="-5" dirty="0">
                <a:latin typeface="Calibri"/>
                <a:cs typeface="Calibri"/>
              </a:rPr>
              <a:t>will still </a:t>
            </a:r>
            <a:r>
              <a:rPr sz="1100" dirty="0">
                <a:latin typeface="Calibri"/>
                <a:cs typeface="Calibri"/>
              </a:rPr>
              <a:t>not </a:t>
            </a:r>
            <a:r>
              <a:rPr sz="1100" spc="-5" dirty="0">
                <a:latin typeface="Calibri"/>
                <a:cs typeface="Calibri"/>
              </a:rPr>
              <a:t>satisfy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remaining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problem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get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result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896111" y="53385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901700" y="5691358"/>
            <a:ext cx="5939790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baseline="5050" dirty="0">
                <a:latin typeface="Calibri"/>
                <a:cs typeface="Calibri"/>
              </a:rPr>
              <a:t>5.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Determine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intersection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point </a:t>
            </a:r>
            <a:r>
              <a:rPr sz="1650" baseline="5050" dirty="0">
                <a:latin typeface="Calibri"/>
                <a:cs typeface="Calibri"/>
              </a:rPr>
              <a:t>of</a:t>
            </a:r>
            <a:r>
              <a:rPr sz="1650" spc="-7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22" baseline="5050" dirty="0">
                <a:latin typeface="Calibri"/>
                <a:cs typeface="Calibri"/>
              </a:rPr>
              <a:t> </a:t>
            </a:r>
            <a:r>
              <a:rPr sz="1650" spc="-15" baseline="5050" dirty="0">
                <a:latin typeface="Calibri"/>
                <a:cs typeface="Calibri"/>
              </a:rPr>
              <a:t>line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through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points</a:t>
            </a:r>
            <a:r>
              <a:rPr sz="1650" spc="232" baseline="5050" dirty="0">
                <a:latin typeface="Calibri"/>
                <a:cs typeface="Calibri"/>
              </a:rPr>
              <a:t> </a:t>
            </a:r>
            <a:r>
              <a:rPr sz="1600" spc="-95" dirty="0">
                <a:latin typeface="Symbol"/>
                <a:cs typeface="Symbol"/>
              </a:rPr>
              <a:t></a:t>
            </a:r>
            <a:r>
              <a:rPr sz="1800" spc="-142" baseline="4629" dirty="0">
                <a:latin typeface="Times New Roman"/>
                <a:cs typeface="Times New Roman"/>
              </a:rPr>
              <a:t>1,</a:t>
            </a:r>
            <a:r>
              <a:rPr sz="1800" spc="-217" baseline="4629" dirty="0">
                <a:latin typeface="Times New Roman"/>
                <a:cs typeface="Times New Roman"/>
              </a:rPr>
              <a:t> </a:t>
            </a:r>
            <a:r>
              <a:rPr sz="1800" spc="-37" baseline="4629" dirty="0">
                <a:latin typeface="Symbol"/>
                <a:cs typeface="Symbol"/>
              </a:rPr>
              <a:t></a:t>
            </a:r>
            <a:r>
              <a:rPr sz="1800" spc="-37" baseline="4629" dirty="0">
                <a:latin typeface="Times New Roman"/>
                <a:cs typeface="Times New Roman"/>
              </a:rPr>
              <a:t>2,13</a:t>
            </a:r>
            <a:r>
              <a:rPr sz="1600" spc="-25" dirty="0">
                <a:latin typeface="Symbol"/>
                <a:cs typeface="Symbol"/>
              </a:rPr>
              <a:t></a:t>
            </a:r>
            <a:r>
              <a:rPr sz="1600" spc="3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</a:t>
            </a:r>
            <a:r>
              <a:rPr sz="1650" spc="232" baseline="5050" dirty="0">
                <a:latin typeface="Calibri"/>
                <a:cs typeface="Calibri"/>
              </a:rPr>
              <a:t> </a:t>
            </a:r>
            <a:r>
              <a:rPr sz="1600" spc="-25" dirty="0">
                <a:latin typeface="Symbol"/>
                <a:cs typeface="Symbol"/>
              </a:rPr>
              <a:t></a:t>
            </a:r>
            <a:r>
              <a:rPr sz="1800" spc="-37" baseline="4629" dirty="0">
                <a:latin typeface="Times New Roman"/>
                <a:cs typeface="Times New Roman"/>
              </a:rPr>
              <a:t>2,</a:t>
            </a:r>
            <a:r>
              <a:rPr sz="1800" spc="-247" baseline="4629" dirty="0">
                <a:latin typeface="Times New Roman"/>
                <a:cs typeface="Times New Roman"/>
              </a:rPr>
              <a:t> </a:t>
            </a:r>
            <a:r>
              <a:rPr sz="1800" spc="-22" baseline="4629" dirty="0">
                <a:latin typeface="Times New Roman"/>
                <a:cs typeface="Times New Roman"/>
              </a:rPr>
              <a:t>0,</a:t>
            </a:r>
            <a:r>
              <a:rPr sz="1800" spc="-232" baseline="4629" dirty="0">
                <a:latin typeface="Times New Roman"/>
                <a:cs typeface="Times New Roman"/>
              </a:rPr>
              <a:t> </a:t>
            </a:r>
            <a:r>
              <a:rPr sz="1800" spc="-60" baseline="4629" dirty="0">
                <a:latin typeface="Symbol"/>
                <a:cs typeface="Symbol"/>
              </a:rPr>
              <a:t></a:t>
            </a:r>
            <a:r>
              <a:rPr sz="1800" spc="-60" baseline="4629" dirty="0">
                <a:latin typeface="Times New Roman"/>
                <a:cs typeface="Times New Roman"/>
              </a:rPr>
              <a:t>5</a:t>
            </a:r>
            <a:r>
              <a:rPr sz="1600" spc="-40" dirty="0">
                <a:latin typeface="Symbol"/>
                <a:cs typeface="Symbol"/>
              </a:rPr>
              <a:t></a:t>
            </a:r>
            <a:r>
              <a:rPr sz="1600" spc="8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</a:t>
            </a:r>
            <a:endParaRPr sz="1650" baseline="505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856832" y="6030990"/>
            <a:ext cx="41275" cy="191770"/>
            <a:chOff x="1856832" y="6030990"/>
            <a:chExt cx="41275" cy="191770"/>
          </a:xfrm>
        </p:grpSpPr>
        <p:sp>
          <p:nvSpPr>
            <p:cNvPr id="30" name="object 30"/>
            <p:cNvSpPr/>
            <p:nvPr/>
          </p:nvSpPr>
          <p:spPr>
            <a:xfrm>
              <a:off x="1860600" y="60347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248" y="0"/>
                  </a:moveTo>
                  <a:lnTo>
                    <a:pt x="0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860601" y="612660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248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2758888" y="6030990"/>
            <a:ext cx="41275" cy="191770"/>
            <a:chOff x="2758888" y="6030990"/>
            <a:chExt cx="41275" cy="191770"/>
          </a:xfrm>
        </p:grpSpPr>
        <p:sp>
          <p:nvSpPr>
            <p:cNvPr id="33" name="object 33"/>
            <p:cNvSpPr/>
            <p:nvPr/>
          </p:nvSpPr>
          <p:spPr>
            <a:xfrm>
              <a:off x="2762656" y="60347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248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2762656" y="612660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248" y="0"/>
                  </a:moveTo>
                  <a:lnTo>
                    <a:pt x="0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901724" y="5961233"/>
            <a:ext cx="1881505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50" spc="-7" baseline="5050" dirty="0">
                <a:latin typeface="Calibri"/>
                <a:cs typeface="Calibri"/>
              </a:rPr>
              <a:t>gi</a:t>
            </a:r>
            <a:r>
              <a:rPr sz="1650" spc="7" baseline="5050" dirty="0">
                <a:latin typeface="Calibri"/>
                <a:cs typeface="Calibri"/>
              </a:rPr>
              <a:t>v</a:t>
            </a:r>
            <a:r>
              <a:rPr sz="1650" baseline="5050" dirty="0">
                <a:latin typeface="Calibri"/>
                <a:cs typeface="Calibri"/>
              </a:rPr>
              <a:t>en</a:t>
            </a:r>
            <a:r>
              <a:rPr sz="1650" spc="-7" baseline="5050" dirty="0">
                <a:latin typeface="Calibri"/>
                <a:cs typeface="Calibri"/>
              </a:rPr>
              <a:t> b</a:t>
            </a:r>
            <a:r>
              <a:rPr sz="1650" baseline="5050" dirty="0">
                <a:latin typeface="Calibri"/>
                <a:cs typeface="Calibri"/>
              </a:rPr>
              <a:t>y </a:t>
            </a:r>
            <a:r>
              <a:rPr sz="1650" spc="-120" baseline="5050" dirty="0">
                <a:latin typeface="Calibri"/>
                <a:cs typeface="Calibri"/>
              </a:rPr>
              <a:t> </a:t>
            </a: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</a:t>
            </a:r>
            <a:r>
              <a:rPr sz="1800" i="1" spc="-7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40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172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Times New Roman"/>
                <a:cs typeface="Times New Roman"/>
              </a:rPr>
              <a:t>2</a:t>
            </a:r>
            <a:r>
              <a:rPr sz="1800" spc="-172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</a:t>
            </a:r>
            <a:r>
              <a:rPr sz="1800" spc="-120" baseline="4629" dirty="0">
                <a:latin typeface="Times New Roman"/>
                <a:cs typeface="Times New Roman"/>
              </a:rPr>
              <a:t> </a:t>
            </a:r>
            <a:r>
              <a:rPr sz="1800" spc="-37" baseline="4629" dirty="0">
                <a:latin typeface="Times New Roman"/>
                <a:cs typeface="Times New Roman"/>
              </a:rPr>
              <a:t>4</a:t>
            </a:r>
            <a:r>
              <a:rPr sz="1800" i="1" spc="82" baseline="4629" dirty="0">
                <a:latin typeface="Times New Roman"/>
                <a:cs typeface="Times New Roman"/>
              </a:rPr>
              <a:t>t</a:t>
            </a:r>
            <a:r>
              <a:rPr sz="1800" spc="-7" baseline="4629" dirty="0">
                <a:latin typeface="Times New Roman"/>
                <a:cs typeface="Times New Roman"/>
              </a:rPr>
              <a:t>,</a:t>
            </a:r>
            <a:r>
              <a:rPr sz="1800" spc="-232" baseline="4629" dirty="0">
                <a:latin typeface="Times New Roman"/>
                <a:cs typeface="Times New Roman"/>
              </a:rPr>
              <a:t> </a:t>
            </a:r>
            <a:r>
              <a:rPr sz="1800" spc="-15" baseline="4629" dirty="0">
                <a:latin typeface="Symbol"/>
                <a:cs typeface="Symbol"/>
              </a:rPr>
              <a:t></a:t>
            </a:r>
            <a:r>
              <a:rPr sz="1800" spc="127" baseline="4629" dirty="0">
                <a:latin typeface="Times New Roman"/>
                <a:cs typeface="Times New Roman"/>
              </a:rPr>
              <a:t>1</a:t>
            </a:r>
            <a:r>
              <a:rPr sz="1800" spc="-7" baseline="4629" dirty="0">
                <a:latin typeface="Symbol"/>
                <a:cs typeface="Symbol"/>
              </a:rPr>
              <a:t>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i="1" spc="82" baseline="4629" dirty="0">
                <a:latin typeface="Times New Roman"/>
                <a:cs typeface="Times New Roman"/>
              </a:rPr>
              <a:t>t</a:t>
            </a:r>
            <a:r>
              <a:rPr sz="1800" spc="157" baseline="4629" dirty="0">
                <a:latin typeface="Times New Roman"/>
                <a:cs typeface="Times New Roman"/>
              </a:rPr>
              <a:t>,</a:t>
            </a:r>
            <a:r>
              <a:rPr sz="1800" spc="-7" baseline="4629" dirty="0">
                <a:latin typeface="Times New Roman"/>
                <a:cs typeface="Times New Roman"/>
              </a:rPr>
              <a:t>3</a:t>
            </a:r>
            <a:r>
              <a:rPr sz="1800" spc="-284" baseline="4629" dirty="0">
                <a:latin typeface="Times New Roman"/>
                <a:cs typeface="Times New Roman"/>
              </a:rPr>
              <a:t> </a:t>
            </a:r>
            <a:endParaRPr sz="1800" baseline="4629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438234" y="5901212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855431" y="6013195"/>
            <a:ext cx="200469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or</a:t>
            </a:r>
            <a:r>
              <a:rPr sz="1100" spc="-5" dirty="0">
                <a:latin typeface="Calibri"/>
                <a:cs typeface="Calibri"/>
              </a:rPr>
              <a:t> show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they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01632" y="6598985"/>
            <a:ext cx="5735955" cy="57912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Because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don’t</a:t>
            </a:r>
            <a:r>
              <a:rPr sz="1100" spc="-5" dirty="0">
                <a:latin typeface="Calibri"/>
                <a:cs typeface="Calibri"/>
              </a:rPr>
              <a:t> have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do.  The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-5" dirty="0">
                <a:latin typeface="Calibri"/>
                <a:cs typeface="Calibri"/>
              </a:rPr>
              <a:t>between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(and </a:t>
            </a:r>
            <a:r>
              <a:rPr sz="1100" dirty="0">
                <a:latin typeface="Calibri"/>
                <a:cs typeface="Calibri"/>
              </a:rPr>
              <a:t>hence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line)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3482995" y="7405655"/>
            <a:ext cx="41275" cy="191135"/>
            <a:chOff x="3482995" y="7405655"/>
            <a:chExt cx="41275" cy="191135"/>
          </a:xfrm>
        </p:grpSpPr>
        <p:sp>
          <p:nvSpPr>
            <p:cNvPr id="40" name="object 40"/>
            <p:cNvSpPr/>
            <p:nvPr/>
          </p:nvSpPr>
          <p:spPr>
            <a:xfrm>
              <a:off x="3486785" y="7409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84" y="0"/>
                  </a:moveTo>
                  <a:lnTo>
                    <a:pt x="0" y="91618"/>
                  </a:lnTo>
                </a:path>
              </a:pathLst>
            </a:custGeom>
            <a:ln w="758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3486785" y="7501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84" y="91618"/>
                  </a:lnTo>
                </a:path>
              </a:pathLst>
            </a:custGeom>
            <a:ln w="758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4013565" y="7405655"/>
            <a:ext cx="41275" cy="191135"/>
            <a:chOff x="4013565" y="7405655"/>
            <a:chExt cx="41275" cy="191135"/>
          </a:xfrm>
        </p:grpSpPr>
        <p:sp>
          <p:nvSpPr>
            <p:cNvPr id="43" name="object 43"/>
            <p:cNvSpPr/>
            <p:nvPr/>
          </p:nvSpPr>
          <p:spPr>
            <a:xfrm>
              <a:off x="4017356" y="7409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84" y="91618"/>
                  </a:lnTo>
                </a:path>
              </a:pathLst>
            </a:custGeom>
            <a:ln w="758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017356" y="7501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84" y="0"/>
                  </a:moveTo>
                  <a:lnTo>
                    <a:pt x="0" y="91618"/>
                  </a:lnTo>
                </a:path>
              </a:pathLst>
            </a:custGeom>
            <a:ln w="758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5" name="object 45"/>
          <p:cNvSpPr txBox="1"/>
          <p:nvPr/>
        </p:nvSpPr>
        <p:spPr>
          <a:xfrm>
            <a:off x="3233270" y="7372632"/>
            <a:ext cx="788035" cy="2108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i="1" dirty="0">
                <a:latin typeface="Times New Roman"/>
                <a:cs typeface="Times New Roman"/>
              </a:rPr>
              <a:t>v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245668" y="7276191"/>
            <a:ext cx="88265" cy="2108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01700" y="7793197"/>
            <a:ext cx="356552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Calibri"/>
                <a:cs typeface="Calibri"/>
              </a:rPr>
              <a:t>Using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listed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2459991" y="8214745"/>
            <a:ext cx="41275" cy="191770"/>
            <a:chOff x="2459991" y="8214745"/>
            <a:chExt cx="41275" cy="191770"/>
          </a:xfrm>
        </p:grpSpPr>
        <p:sp>
          <p:nvSpPr>
            <p:cNvPr id="49" name="object 49"/>
            <p:cNvSpPr/>
            <p:nvPr/>
          </p:nvSpPr>
          <p:spPr>
            <a:xfrm>
              <a:off x="2463768" y="82185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463768" y="83103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2969182" y="8214745"/>
            <a:ext cx="41275" cy="191770"/>
            <a:chOff x="2969182" y="8214745"/>
            <a:chExt cx="41275" cy="191770"/>
          </a:xfrm>
        </p:grpSpPr>
        <p:sp>
          <p:nvSpPr>
            <p:cNvPr id="52" name="object 52"/>
            <p:cNvSpPr/>
            <p:nvPr/>
          </p:nvSpPr>
          <p:spPr>
            <a:xfrm>
              <a:off x="2972959" y="82185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972959" y="83103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4" name="object 54"/>
          <p:cNvSpPr txBox="1"/>
          <p:nvPr/>
        </p:nvSpPr>
        <p:spPr>
          <a:xfrm>
            <a:off x="2030406" y="8144998"/>
            <a:ext cx="948690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i="1" spc="-7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600" spc="-75" dirty="0">
                <a:latin typeface="Symbol"/>
                <a:cs typeface="Symbol"/>
              </a:rPr>
              <a:t>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3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-22" baseline="4629" dirty="0">
                <a:latin typeface="Times New Roman"/>
                <a:cs typeface="Times New Roman"/>
              </a:rPr>
              <a:t> </a:t>
            </a:r>
            <a:r>
              <a:rPr sz="1800" spc="-172" baseline="4629" dirty="0">
                <a:latin typeface="Times New Roman"/>
                <a:cs typeface="Times New Roman"/>
              </a:rPr>
              <a:t>1</a:t>
            </a:r>
            <a:r>
              <a:rPr sz="1800" baseline="4629" dirty="0">
                <a:latin typeface="Times New Roman"/>
                <a:cs typeface="Times New Roman"/>
              </a:rPr>
              <a:t>,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</a:t>
            </a:r>
            <a:r>
              <a:rPr sz="1800" spc="-30" baseline="4629" dirty="0">
                <a:latin typeface="Times New Roman"/>
                <a:cs typeface="Times New Roman"/>
              </a:rPr>
              <a:t>2</a:t>
            </a:r>
            <a:r>
              <a:rPr sz="1800" spc="22" baseline="4629" dirty="0">
                <a:latin typeface="Times New Roman"/>
                <a:cs typeface="Times New Roman"/>
              </a:rPr>
              <a:t>,</a:t>
            </a:r>
            <a:r>
              <a:rPr sz="1800" baseline="4629" dirty="0">
                <a:latin typeface="Times New Roman"/>
                <a:cs typeface="Times New Roman"/>
              </a:rPr>
              <a:t>13</a:t>
            </a:r>
            <a:endParaRPr sz="1800" baseline="4629">
              <a:latin typeface="Times New Roman"/>
              <a:cs typeface="Times New Roman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3221991" y="8214745"/>
            <a:ext cx="41275" cy="191770"/>
            <a:chOff x="3221991" y="8214745"/>
            <a:chExt cx="41275" cy="191770"/>
          </a:xfrm>
        </p:grpSpPr>
        <p:sp>
          <p:nvSpPr>
            <p:cNvPr id="56" name="object 56"/>
            <p:cNvSpPr/>
            <p:nvPr/>
          </p:nvSpPr>
          <p:spPr>
            <a:xfrm>
              <a:off x="3225768" y="82185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3225768" y="83103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8" name="object 58"/>
          <p:cNvGrpSpPr/>
          <p:nvPr/>
        </p:nvGrpSpPr>
        <p:grpSpPr>
          <a:xfrm>
            <a:off x="3750232" y="8214745"/>
            <a:ext cx="41275" cy="191770"/>
            <a:chOff x="3750232" y="8214745"/>
            <a:chExt cx="41275" cy="191770"/>
          </a:xfrm>
        </p:grpSpPr>
        <p:sp>
          <p:nvSpPr>
            <p:cNvPr id="59" name="object 59"/>
            <p:cNvSpPr/>
            <p:nvPr/>
          </p:nvSpPr>
          <p:spPr>
            <a:xfrm>
              <a:off x="3754009" y="82185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754009" y="83103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1" name="object 61"/>
          <p:cNvGrpSpPr/>
          <p:nvPr/>
        </p:nvGrpSpPr>
        <p:grpSpPr>
          <a:xfrm>
            <a:off x="3953035" y="8214745"/>
            <a:ext cx="41275" cy="191770"/>
            <a:chOff x="3953035" y="8214745"/>
            <a:chExt cx="41275" cy="191770"/>
          </a:xfrm>
        </p:grpSpPr>
        <p:sp>
          <p:nvSpPr>
            <p:cNvPr id="62" name="object 62"/>
            <p:cNvSpPr/>
            <p:nvPr/>
          </p:nvSpPr>
          <p:spPr>
            <a:xfrm>
              <a:off x="3956812" y="82185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3956812" y="83103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4" name="object 64"/>
          <p:cNvGrpSpPr/>
          <p:nvPr/>
        </p:nvGrpSpPr>
        <p:grpSpPr>
          <a:xfrm>
            <a:off x="5224226" y="8214745"/>
            <a:ext cx="41275" cy="191770"/>
            <a:chOff x="5224226" y="8214745"/>
            <a:chExt cx="41275" cy="191770"/>
          </a:xfrm>
        </p:grpSpPr>
        <p:sp>
          <p:nvSpPr>
            <p:cNvPr id="65" name="object 65"/>
            <p:cNvSpPr/>
            <p:nvPr/>
          </p:nvSpPr>
          <p:spPr>
            <a:xfrm>
              <a:off x="5228003" y="821852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5228003" y="831036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3028687" y="8181654"/>
            <a:ext cx="219075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dirty="0">
                <a:latin typeface="Symbol"/>
                <a:cs typeface="Symbol"/>
              </a:rPr>
              <a:t></a:t>
            </a:r>
            <a:r>
              <a:rPr sz="1200" spc="-1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-65" dirty="0">
                <a:latin typeface="Times New Roman"/>
                <a:cs typeface="Times New Roman"/>
              </a:rPr>
              <a:t> 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18 </a:t>
            </a:r>
            <a:r>
              <a:rPr sz="1200" spc="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90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spc="55" dirty="0">
                <a:latin typeface="Times New Roman"/>
                <a:cs typeface="Times New Roman"/>
              </a:rPr>
              <a:t>t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spc="55" dirty="0">
                <a:latin typeface="Times New Roman"/>
                <a:cs typeface="Times New Roman"/>
              </a:rPr>
              <a:t>t</a:t>
            </a:r>
            <a:r>
              <a:rPr sz="1200" spc="15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13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70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040464" y="8084976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01700" y="8602441"/>
            <a:ext cx="38354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Calibri"/>
                <a:cs typeface="Calibri"/>
              </a:rPr>
              <a:t>S</a:t>
            </a:r>
            <a:r>
              <a:rPr sz="1100" dirty="0">
                <a:latin typeface="Calibri"/>
                <a:cs typeface="Calibri"/>
              </a:rPr>
              <a:t>tep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87326" y="871738"/>
            <a:ext cx="6083935" cy="5676900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127000" marR="284480">
              <a:lnSpc>
                <a:spcPct val="114500"/>
              </a:lnSpc>
              <a:spcBef>
                <a:spcPts val="85"/>
              </a:spcBef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 </a:t>
            </a:r>
            <a:r>
              <a:rPr sz="1100" dirty="0">
                <a:latin typeface="Calibri"/>
                <a:cs typeface="Calibri"/>
              </a:rPr>
              <a:t>then </a:t>
            </a:r>
            <a:r>
              <a:rPr sz="1100" spc="-5" dirty="0">
                <a:latin typeface="Calibri"/>
                <a:cs typeface="Calibri"/>
              </a:rPr>
              <a:t>they</a:t>
            </a:r>
            <a:r>
              <a:rPr sz="1100" dirty="0">
                <a:latin typeface="Calibri"/>
                <a:cs typeface="Calibri"/>
              </a:rPr>
              <a:t> must </a:t>
            </a:r>
            <a:r>
              <a:rPr sz="1100" spc="-5" dirty="0">
                <a:latin typeface="Calibri"/>
                <a:cs typeface="Calibri"/>
              </a:rPr>
              <a:t>share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common.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 </a:t>
            </a:r>
            <a:r>
              <a:rPr sz="1100" spc="-5" dirty="0">
                <a:latin typeface="Calibri"/>
                <a:cs typeface="Calibri"/>
              </a:rPr>
              <a:t>other words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there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must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some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value,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say</a:t>
            </a:r>
            <a:r>
              <a:rPr sz="1100" spc="13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i="1" spc="-35" dirty="0">
                <a:latin typeface="Times New Roman"/>
                <a:cs typeface="Times New Roman"/>
              </a:rPr>
              <a:t>t</a:t>
            </a:r>
            <a:r>
              <a:rPr sz="1050" spc="-52" baseline="-23809" dirty="0">
                <a:latin typeface="Times New Roman"/>
                <a:cs typeface="Times New Roman"/>
              </a:rPr>
              <a:t>1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some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(probably) different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value, </a:t>
            </a:r>
            <a:r>
              <a:rPr sz="1100" dirty="0">
                <a:latin typeface="Calibri"/>
                <a:cs typeface="Calibri"/>
              </a:rPr>
              <a:t>say</a:t>
            </a:r>
            <a:r>
              <a:rPr sz="1100" spc="155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45" dirty="0">
                <a:latin typeface="Times New Roman"/>
                <a:cs typeface="Times New Roman"/>
              </a:rPr>
              <a:t> </a:t>
            </a:r>
            <a:r>
              <a:rPr sz="1200" spc="5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i="1" spc="10" dirty="0">
                <a:latin typeface="Times New Roman"/>
                <a:cs typeface="Times New Roman"/>
              </a:rPr>
              <a:t>t</a:t>
            </a:r>
            <a:r>
              <a:rPr sz="1050" spc="15" baseline="-23809" dirty="0">
                <a:latin typeface="Times New Roman"/>
                <a:cs typeface="Times New Roman"/>
              </a:rPr>
              <a:t>2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 so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plug</a:t>
            </a:r>
            <a:r>
              <a:rPr sz="1100" spc="155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89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into </a:t>
            </a:r>
            <a:r>
              <a:rPr sz="1100" dirty="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marL="127000">
              <a:lnSpc>
                <a:spcPct val="100000"/>
              </a:lnSpc>
              <a:spcBef>
                <a:spcPts val="470"/>
              </a:spcBef>
            </a:pP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 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plug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</a:t>
            </a:r>
            <a:r>
              <a:rPr sz="1050" spc="120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second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will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127000">
              <a:lnSpc>
                <a:spcPct val="100000"/>
              </a:lnSpc>
              <a:spcBef>
                <a:spcPts val="395"/>
              </a:spcBef>
            </a:pP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</a:t>
            </a:r>
            <a:r>
              <a:rPr sz="1100" i="1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0">
              <a:lnSpc>
                <a:spcPct val="100000"/>
              </a:lnSpc>
              <a:spcBef>
                <a:spcPts val="130"/>
              </a:spcBef>
            </a:pP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means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up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R="2701925" algn="r">
              <a:lnSpc>
                <a:spcPct val="100000"/>
              </a:lnSpc>
            </a:pPr>
            <a:r>
              <a:rPr sz="1200" spc="90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spc="-5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4</a:t>
            </a:r>
            <a:r>
              <a:rPr sz="1200" i="1" spc="20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endParaRPr sz="1050" baseline="-23809">
              <a:latin typeface="Times New Roman"/>
              <a:cs typeface="Times New Roman"/>
            </a:endParaRPr>
          </a:p>
          <a:p>
            <a:pPr marR="2711450" algn="r">
              <a:lnSpc>
                <a:spcPct val="100000"/>
              </a:lnSpc>
              <a:spcBef>
                <a:spcPts val="390"/>
              </a:spcBef>
            </a:pP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spc="-5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90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i="1" spc="20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2</a:t>
            </a:r>
            <a:endParaRPr sz="1050" baseline="-23809">
              <a:latin typeface="Times New Roman"/>
              <a:cs typeface="Times New Roman"/>
            </a:endParaRPr>
          </a:p>
          <a:p>
            <a:pPr marR="661670" algn="ctr">
              <a:lnSpc>
                <a:spcPct val="100000"/>
              </a:lnSpc>
              <a:spcBef>
                <a:spcPts val="385"/>
              </a:spcBef>
            </a:pPr>
            <a:r>
              <a:rPr sz="1200" dirty="0">
                <a:latin typeface="Times New Roman"/>
                <a:cs typeface="Times New Roman"/>
              </a:rPr>
              <a:t>13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70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i="1" spc="-55" dirty="0">
                <a:latin typeface="Times New Roman"/>
                <a:cs typeface="Times New Roman"/>
              </a:rPr>
              <a:t>t</a:t>
            </a:r>
            <a:r>
              <a:rPr sz="1050" spc="-7" baseline="-23809" dirty="0">
                <a:latin typeface="Times New Roman"/>
                <a:cs typeface="Times New Roman"/>
              </a:rPr>
              <a:t>1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15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Times New Roman"/>
              <a:cs typeface="Times New Roman"/>
            </a:endParaRPr>
          </a:p>
          <a:p>
            <a:pPr marL="127000" marR="257175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 </a:t>
            </a:r>
            <a:r>
              <a:rPr sz="1100" dirty="0">
                <a:latin typeface="Calibri"/>
                <a:cs typeface="Calibri"/>
              </a:rPr>
              <a:t>then the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 doesn’t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 </a:t>
            </a:r>
            <a:r>
              <a:rPr sz="1100" spc="-229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0" marR="191135">
              <a:lnSpc>
                <a:spcPct val="110000"/>
              </a:lnSpc>
            </a:pPr>
            <a:r>
              <a:rPr sz="1100" dirty="0">
                <a:latin typeface="Calibri"/>
                <a:cs typeface="Calibri"/>
              </a:rPr>
              <a:t>Solving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system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with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more equations than</a:t>
            </a:r>
            <a:r>
              <a:rPr sz="1100" dirty="0">
                <a:latin typeface="Calibri"/>
                <a:cs typeface="Calibri"/>
              </a:rPr>
              <a:t> unknowns </a:t>
            </a:r>
            <a:r>
              <a:rPr sz="1100" spc="-10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probably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something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 you’ve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run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often</a:t>
            </a:r>
            <a:r>
              <a:rPr sz="1100" dirty="0">
                <a:latin typeface="Calibri"/>
                <a:cs typeface="Calibri"/>
              </a:rPr>
              <a:t> to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basic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process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pretty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much the</a:t>
            </a:r>
            <a:r>
              <a:rPr sz="1100" spc="-5" dirty="0">
                <a:latin typeface="Calibri"/>
                <a:cs typeface="Calibri"/>
              </a:rPr>
              <a:t> same however </a:t>
            </a:r>
            <a:r>
              <a:rPr sz="1100" dirty="0">
                <a:latin typeface="Calibri"/>
                <a:cs typeface="Calibri"/>
              </a:rPr>
              <a:t>with a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couple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minor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(but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very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important)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differences.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0" marR="196850" algn="just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Start </a:t>
            </a:r>
            <a:r>
              <a:rPr sz="1100" dirty="0">
                <a:latin typeface="Calibri"/>
                <a:cs typeface="Calibri"/>
              </a:rPr>
              <a:t>off </a:t>
            </a:r>
            <a:r>
              <a:rPr sz="1100" spc="-5" dirty="0">
                <a:latin typeface="Calibri"/>
                <a:cs typeface="Calibri"/>
              </a:rPr>
              <a:t>by picking any two </a:t>
            </a:r>
            <a:r>
              <a:rPr sz="1100" dirty="0">
                <a:latin typeface="Calibri"/>
                <a:cs typeface="Calibri"/>
              </a:rPr>
              <a:t>of the </a:t>
            </a:r>
            <a:r>
              <a:rPr sz="1100" spc="-5" dirty="0">
                <a:latin typeface="Calibri"/>
                <a:cs typeface="Calibri"/>
              </a:rPr>
              <a:t>equations </a:t>
            </a:r>
            <a:r>
              <a:rPr sz="1100" dirty="0">
                <a:latin typeface="Calibri"/>
                <a:cs typeface="Calibri"/>
              </a:rPr>
              <a:t>(so we </a:t>
            </a:r>
            <a:r>
              <a:rPr sz="1100" spc="-5" dirty="0">
                <a:latin typeface="Calibri"/>
                <a:cs typeface="Calibri"/>
              </a:rPr>
              <a:t>now have two equations and </a:t>
            </a:r>
            <a:r>
              <a:rPr sz="1100" dirty="0">
                <a:latin typeface="Calibri"/>
                <a:cs typeface="Calibri"/>
              </a:rPr>
              <a:t>two </a:t>
            </a:r>
            <a:r>
              <a:rPr sz="1100" spc="-5" dirty="0">
                <a:latin typeface="Calibri"/>
                <a:cs typeface="Calibri"/>
              </a:rPr>
              <a:t>unknowns) and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solve that system.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this problem let’s just take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first and third equation.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 worry about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second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eventually.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Calibri"/>
              <a:cs typeface="Calibri"/>
            </a:endParaRPr>
          </a:p>
          <a:p>
            <a:pPr marL="127000" marR="298450">
              <a:lnSpc>
                <a:spcPct val="114900"/>
              </a:lnSpc>
            </a:pPr>
            <a:r>
              <a:rPr sz="1100" dirty="0">
                <a:latin typeface="Calibri"/>
                <a:cs typeface="Calibri"/>
              </a:rPr>
              <a:t>Note</a:t>
            </a:r>
            <a:r>
              <a:rPr sz="1100" spc="-5" dirty="0">
                <a:latin typeface="Calibri"/>
                <a:cs typeface="Calibri"/>
              </a:rPr>
              <a:t> that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third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should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definitely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here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since</a:t>
            </a:r>
            <a:r>
              <a:rPr sz="1100" dirty="0">
                <a:latin typeface="Calibri"/>
                <a:cs typeface="Calibri"/>
              </a:rPr>
              <a:t> we can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quickly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just </a:t>
            </a:r>
            <a:r>
              <a:rPr sz="1100" spc="-229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140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-82" baseline="-23809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Calibri"/>
              <a:cs typeface="Calibri"/>
            </a:endParaRPr>
          </a:p>
          <a:p>
            <a:pPr marL="127000" marR="111125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Solving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system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unknowns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something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everyone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should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familiar</a:t>
            </a:r>
            <a:r>
              <a:rPr sz="1100" dirty="0">
                <a:latin typeface="Calibri"/>
                <a:cs typeface="Calibri"/>
              </a:rPr>
              <a:t> with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at </a:t>
            </a:r>
            <a:r>
              <a:rPr sz="1100" spc="-229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 we’ll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not</a:t>
            </a:r>
            <a:r>
              <a:rPr sz="1100" spc="-5" dirty="0">
                <a:latin typeface="Calibri"/>
                <a:cs typeface="Calibri"/>
              </a:rPr>
              <a:t> put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in</a:t>
            </a:r>
            <a:r>
              <a:rPr sz="1100" spc="-5" dirty="0">
                <a:latin typeface="Calibri"/>
                <a:cs typeface="Calibri"/>
              </a:rPr>
              <a:t> any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explanation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work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640535" y="6742475"/>
            <a:ext cx="6985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50180" y="6742475"/>
            <a:ext cx="6985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293247" y="6743665"/>
            <a:ext cx="6985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22650" y="6839312"/>
            <a:ext cx="294005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9235" algn="l"/>
                <a:tab pos="1238885" algn="l"/>
                <a:tab pos="1781175" algn="l"/>
                <a:tab pos="2554605" algn="l"/>
                <a:tab pos="2882900" algn="l"/>
              </a:tabLst>
            </a:pPr>
            <a:r>
              <a:rPr sz="1050" spc="-7" baseline="3968" dirty="0">
                <a:latin typeface="Times New Roman"/>
                <a:cs typeface="Times New Roman"/>
              </a:rPr>
              <a:t>1	</a:t>
            </a:r>
            <a:r>
              <a:rPr sz="700" spc="-5" dirty="0">
                <a:latin typeface="Times New Roman"/>
                <a:cs typeface="Times New Roman"/>
              </a:rPr>
              <a:t>9	9	</a:t>
            </a:r>
            <a:r>
              <a:rPr sz="1050" spc="-7" baseline="3968" dirty="0">
                <a:latin typeface="Times New Roman"/>
                <a:cs typeface="Times New Roman"/>
              </a:rPr>
              <a:t>2	2	</a:t>
            </a:r>
            <a:r>
              <a:rPr sz="700" spc="-5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386932" y="6731759"/>
            <a:ext cx="7327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8960" algn="l"/>
              </a:tabLst>
            </a:pP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439047" y="6731759"/>
            <a:ext cx="184848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4960" algn="l"/>
                <a:tab pos="1042669" algn="l"/>
                <a:tab pos="1492885" algn="l"/>
              </a:tabLst>
            </a:pPr>
            <a:r>
              <a:rPr sz="1200" spc="45" dirty="0">
                <a:latin typeface="Times New Roman"/>
                <a:cs typeface="Times New Roman"/>
              </a:rPr>
              <a:t>1</a:t>
            </a:r>
            <a:r>
              <a:rPr sz="1200" spc="45" dirty="0">
                <a:latin typeface="Symbol"/>
                <a:cs typeface="Symbol"/>
              </a:rPr>
              <a:t></a:t>
            </a:r>
            <a:r>
              <a:rPr sz="1200" spc="45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4</a:t>
            </a:r>
            <a:r>
              <a:rPr sz="1200" i="1" spc="-10" dirty="0">
                <a:latin typeface="Times New Roman"/>
                <a:cs typeface="Times New Roman"/>
              </a:rPr>
              <a:t>t	</a:t>
            </a:r>
            <a:r>
              <a:rPr sz="1200" dirty="0">
                <a:latin typeface="Symbol"/>
                <a:cs typeface="Symbol"/>
              </a:rPr>
              <a:t>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39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63435" y="7112658"/>
            <a:ext cx="6010910" cy="1186815"/>
          </a:xfrm>
          <a:prstGeom prst="rect">
            <a:avLst/>
          </a:prstGeom>
        </p:spPr>
        <p:txBody>
          <a:bodyPr vert="horz" wrap="square" lIns="0" tIns="27305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215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Calibri"/>
                <a:cs typeface="Calibri"/>
              </a:rPr>
              <a:t>Now, </a:t>
            </a:r>
            <a:r>
              <a:rPr sz="1100" spc="-5" dirty="0">
                <a:latin typeface="Calibri"/>
                <a:cs typeface="Calibri"/>
              </a:rPr>
              <a:t>recall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 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third</a:t>
            </a:r>
            <a:r>
              <a:rPr sz="1100" dirty="0">
                <a:latin typeface="Calibri"/>
                <a:cs typeface="Calibri"/>
              </a:rPr>
              <a:t> equations.  </a:t>
            </a:r>
            <a:r>
              <a:rPr sz="1100" spc="-5" dirty="0">
                <a:latin typeface="Calibri"/>
                <a:cs typeface="Calibri"/>
              </a:rPr>
              <a:t>What 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means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95"/>
              </a:spcBef>
            </a:pPr>
            <a:r>
              <a:rPr sz="1100" dirty="0">
                <a:latin typeface="Calibri"/>
                <a:cs typeface="Calibri"/>
              </a:rPr>
              <a:t>use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value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45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97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 </a:t>
            </a:r>
            <a:r>
              <a:rPr sz="1050" spc="225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first 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second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respectively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then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405"/>
              </a:spcBef>
            </a:pPr>
            <a:r>
              <a:rPr sz="1100" spc="-5" dirty="0">
                <a:latin typeface="Calibri"/>
                <a:cs typeface="Calibri"/>
              </a:rPr>
              <a:t>coordinates will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 (remember</a:t>
            </a:r>
            <a:r>
              <a:rPr sz="1100" dirty="0">
                <a:latin typeface="Calibri"/>
                <a:cs typeface="Calibri"/>
              </a:rPr>
              <a:t> we used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i="1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</a:t>
            </a:r>
            <a:r>
              <a:rPr sz="1100" i="1" spc="-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find 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solution….).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recall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 another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also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needs 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satisfied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 these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03002" y="8308942"/>
            <a:ext cx="81851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62000" algn="l"/>
              </a:tabLst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sz="700" spc="-10" dirty="0">
                <a:latin typeface="Times New Roman"/>
                <a:cs typeface="Times New Roman"/>
              </a:rPr>
              <a:t>	</a:t>
            </a: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87064" y="8404585"/>
            <a:ext cx="70866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7329" algn="l"/>
                <a:tab pos="651510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1	</a:t>
            </a:r>
            <a:r>
              <a:rPr sz="700" spc="-10" dirty="0">
                <a:latin typeface="Times New Roman"/>
                <a:cs typeface="Times New Roman"/>
              </a:rPr>
              <a:t>9	</a:t>
            </a:r>
            <a:r>
              <a:rPr sz="1050" spc="-15" baseline="3968" dirty="0">
                <a:latin typeface="Times New Roman"/>
                <a:cs typeface="Times New Roman"/>
              </a:rPr>
              <a:t>2</a:t>
            </a:r>
            <a:endParaRPr sz="1050" baseline="3968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452422" y="8404588"/>
            <a:ext cx="6921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10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535" y="8297033"/>
            <a:ext cx="5895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27985" algn="l"/>
                <a:tab pos="3671570" algn="l"/>
              </a:tabLst>
            </a:pPr>
            <a:r>
              <a:rPr sz="1100" dirty="0">
                <a:latin typeface="Calibri"/>
                <a:cs typeface="Calibri"/>
              </a:rPr>
              <a:t>values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254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other</a:t>
            </a:r>
            <a:r>
              <a:rPr sz="1100" spc="-5" dirty="0">
                <a:latin typeface="Calibri"/>
                <a:cs typeface="Calibri"/>
              </a:rPr>
              <a:t> words,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plug</a:t>
            </a:r>
            <a:r>
              <a:rPr sz="1100" spc="14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4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1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4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1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second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639" y="8530849"/>
            <a:ext cx="14293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get.</a:t>
            </a:r>
            <a:r>
              <a:rPr sz="1100" spc="2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Doing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216243" y="872249"/>
            <a:ext cx="1264920" cy="27940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956944" algn="l"/>
                <a:tab pos="1201420" algn="l"/>
              </a:tabLst>
            </a:pPr>
            <a:r>
              <a:rPr sz="1650" spc="-155" dirty="0">
                <a:latin typeface="Symbol"/>
                <a:cs typeface="Symbol"/>
              </a:rPr>
              <a:t></a:t>
            </a:r>
            <a:r>
              <a:rPr sz="1650" spc="-155" dirty="0">
                <a:latin typeface="Times New Roman"/>
                <a:cs typeface="Times New Roman"/>
              </a:rPr>
              <a:t> </a:t>
            </a:r>
            <a:r>
              <a:rPr sz="1650" spc="-120" dirty="0">
                <a:latin typeface="Times New Roman"/>
                <a:cs typeface="Times New Roman"/>
              </a:rPr>
              <a:t> </a:t>
            </a:r>
            <a:r>
              <a:rPr sz="1650" spc="-155" dirty="0">
                <a:latin typeface="Symbol"/>
                <a:cs typeface="Symbol"/>
              </a:rPr>
              <a:t></a:t>
            </a:r>
            <a:r>
              <a:rPr sz="1650" dirty="0">
                <a:latin typeface="Times New Roman"/>
                <a:cs typeface="Times New Roman"/>
              </a:rPr>
              <a:t>	</a:t>
            </a:r>
            <a:r>
              <a:rPr sz="1650" spc="-155" dirty="0">
                <a:latin typeface="Symbol"/>
                <a:cs typeface="Symbol"/>
              </a:rPr>
              <a:t></a:t>
            </a:r>
            <a:r>
              <a:rPr sz="1650" dirty="0">
                <a:latin typeface="Times New Roman"/>
                <a:cs typeface="Times New Roman"/>
              </a:rPr>
              <a:t>	</a:t>
            </a:r>
            <a:r>
              <a:rPr sz="1650" spc="-155" dirty="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290060" y="926229"/>
            <a:ext cx="453390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95605" algn="l"/>
              </a:tabLst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sz="700" spc="-5" dirty="0">
                <a:latin typeface="Times New Roman"/>
                <a:cs typeface="Times New Roman"/>
              </a:rPr>
              <a:t>	</a:t>
            </a: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89267" y="1024517"/>
            <a:ext cx="69850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-5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73410" y="1024517"/>
            <a:ext cx="69850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700" spc="-5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338568" y="927436"/>
            <a:ext cx="69850" cy="229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2700">
              <a:lnSpc>
                <a:spcPts val="800"/>
              </a:lnSpc>
            </a:pPr>
            <a:r>
              <a:rPr sz="700" spc="-5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830478" y="915351"/>
            <a:ext cx="116332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21030" algn="l"/>
              </a:tabLst>
            </a:pP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	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  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967989" y="915351"/>
            <a:ext cx="36512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45" dirty="0">
                <a:latin typeface="Times New Roman"/>
                <a:cs typeface="Times New Roman"/>
              </a:rPr>
              <a:t>1</a:t>
            </a:r>
            <a:r>
              <a:rPr sz="1200" spc="45" dirty="0">
                <a:latin typeface="Symbol"/>
                <a:cs typeface="Symbol"/>
              </a:rPr>
              <a:t></a:t>
            </a:r>
            <a:r>
              <a:rPr sz="1200" spc="2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700" y="1336009"/>
            <a:ext cx="593788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Okay,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two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sides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-5" dirty="0">
                <a:latin typeface="Calibri"/>
                <a:cs typeface="Calibri"/>
              </a:rPr>
              <a:t> same.</a:t>
            </a:r>
            <a:r>
              <a:rPr sz="1100" spc="26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Just what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does 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mean?</a:t>
            </a:r>
            <a:r>
              <a:rPr sz="1100" spc="27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terms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 </a:t>
            </a:r>
            <a:r>
              <a:rPr sz="1100" dirty="0">
                <a:latin typeface="Calibri"/>
                <a:cs typeface="Calibri"/>
              </a:rPr>
              <a:t>means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436838" y="1539208"/>
            <a:ext cx="81851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61365" algn="l"/>
              </a:tabLst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sz="700" spc="-10" dirty="0">
                <a:latin typeface="Times New Roman"/>
                <a:cs typeface="Times New Roman"/>
              </a:rPr>
              <a:t>	</a:t>
            </a: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221287" y="1634854"/>
            <a:ext cx="70802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7329" algn="l"/>
                <a:tab pos="651510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1	</a:t>
            </a:r>
            <a:r>
              <a:rPr sz="700" spc="-10" dirty="0">
                <a:latin typeface="Times New Roman"/>
                <a:cs typeface="Times New Roman"/>
              </a:rPr>
              <a:t>9	</a:t>
            </a:r>
            <a:r>
              <a:rPr sz="1050" spc="-15" baseline="3968" dirty="0">
                <a:latin typeface="Times New Roman"/>
                <a:cs typeface="Times New Roman"/>
              </a:rPr>
              <a:t>2</a:t>
            </a:r>
            <a:endParaRPr sz="1050" baseline="3968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86109" y="1634856"/>
            <a:ext cx="6921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10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700" y="1527300"/>
            <a:ext cx="42043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1670" algn="l"/>
                <a:tab pos="1405255" algn="l"/>
              </a:tabLst>
            </a:pP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4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1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47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1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solution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system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Step </a:t>
            </a:r>
            <a:r>
              <a:rPr sz="1100" dirty="0">
                <a:latin typeface="Calibri"/>
                <a:cs typeface="Calibri"/>
              </a:rPr>
              <a:t>3.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93957" y="1964736"/>
            <a:ext cx="6921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778018" y="2061565"/>
            <a:ext cx="28448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7329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1	</a:t>
            </a:r>
            <a:r>
              <a:rPr sz="700" spc="-10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743273" y="1965927"/>
            <a:ext cx="6921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u="sng" spc="-10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416881" y="2061573"/>
            <a:ext cx="395605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8455" algn="l"/>
              </a:tabLst>
            </a:pPr>
            <a:r>
              <a:rPr sz="1050" spc="-15" baseline="3968" dirty="0">
                <a:latin typeface="Times New Roman"/>
                <a:cs typeface="Times New Roman"/>
              </a:rPr>
              <a:t>2	</a:t>
            </a:r>
            <a:r>
              <a:rPr sz="700" spc="-10" dirty="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632" y="1954021"/>
            <a:ext cx="590613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18305" algn="l"/>
              </a:tabLst>
            </a:pP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terms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whether </a:t>
            </a:r>
            <a:r>
              <a:rPr sz="1100" dirty="0">
                <a:latin typeface="Calibri"/>
                <a:cs typeface="Calibri"/>
              </a:rPr>
              <a:t>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now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know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at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5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10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3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44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53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 will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63472" y="2187962"/>
            <a:ext cx="6031230" cy="1137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have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 </a:t>
            </a:r>
            <a:r>
              <a:rPr sz="1100" spc="-5" dirty="0">
                <a:latin typeface="Calibri"/>
                <a:cs typeface="Calibri"/>
              </a:rPr>
              <a:t>coordinates (since they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satisfy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three equations).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5"/>
              </a:spcBef>
            </a:pP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dirty="0">
                <a:latin typeface="Calibri"/>
                <a:cs typeface="Calibri"/>
              </a:rPr>
              <a:t>other</a:t>
            </a:r>
            <a:r>
              <a:rPr sz="1100" spc="-5" dirty="0">
                <a:latin typeface="Calibri"/>
                <a:cs typeface="Calibri"/>
              </a:rPr>
              <a:t> words,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these </a:t>
            </a:r>
            <a:r>
              <a:rPr sz="1100" b="1" dirty="0">
                <a:latin typeface="Calibri"/>
                <a:cs typeface="Calibri"/>
              </a:rPr>
              <a:t>two</a:t>
            </a:r>
            <a:r>
              <a:rPr sz="1100" b="1" spc="-1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lines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do intersect</a:t>
            </a:r>
            <a:r>
              <a:rPr sz="1100" spc="-5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alibri"/>
              <a:cs typeface="Calibri"/>
            </a:endParaRPr>
          </a:p>
          <a:p>
            <a:pPr marL="50800" marR="43180">
              <a:lnSpc>
                <a:spcPct val="114700"/>
              </a:lnSpc>
            </a:pPr>
            <a:r>
              <a:rPr sz="1100" spc="-5" dirty="0">
                <a:latin typeface="Calibri"/>
                <a:cs typeface="Calibri"/>
              </a:rPr>
              <a:t>Before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leaving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problem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note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it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doesn’t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matter</a:t>
            </a:r>
            <a:r>
              <a:rPr sz="1100" spc="-5" dirty="0">
                <a:latin typeface="Calibri"/>
                <a:cs typeface="Calibri"/>
              </a:rPr>
              <a:t> which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solve</a:t>
            </a:r>
            <a:r>
              <a:rPr sz="1100" spc="-5" dirty="0">
                <a:latin typeface="Calibri"/>
                <a:cs typeface="Calibri"/>
              </a:rPr>
              <a:t> in</a:t>
            </a:r>
            <a:r>
              <a:rPr sz="1100" dirty="0">
                <a:latin typeface="Calibri"/>
                <a:cs typeface="Calibri"/>
              </a:rPr>
              <a:t> Step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4.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Different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sets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 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lead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same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values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55" dirty="0">
                <a:latin typeface="Calibri"/>
                <a:cs typeface="Calibri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t</a:t>
            </a:r>
            <a:r>
              <a:rPr sz="1050" spc="-44" baseline="-23809" dirty="0">
                <a:latin typeface="Times New Roman"/>
                <a:cs typeface="Times New Roman"/>
              </a:rPr>
              <a:t>1</a:t>
            </a:r>
            <a:r>
              <a:rPr sz="1050" spc="89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150" dirty="0">
                <a:latin typeface="Calibri"/>
                <a:cs typeface="Calibri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t</a:t>
            </a:r>
            <a:r>
              <a:rPr sz="1050" spc="22" baseline="-23809" dirty="0">
                <a:latin typeface="Times New Roman"/>
                <a:cs typeface="Times New Roman"/>
              </a:rPr>
              <a:t>2</a:t>
            </a:r>
            <a:r>
              <a:rPr sz="1050" spc="232" baseline="-23809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leading</a:t>
            </a:r>
            <a:r>
              <a:rPr sz="1100" dirty="0">
                <a:latin typeface="Calibri"/>
                <a:cs typeface="Calibri"/>
              </a:rPr>
              <a:t> to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96111" y="356615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 txBox="1"/>
          <p:nvPr/>
        </p:nvSpPr>
        <p:spPr>
          <a:xfrm>
            <a:off x="901547" y="3931876"/>
            <a:ext cx="5932805" cy="22447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latin typeface="Calibri"/>
                <a:cs typeface="Calibri"/>
              </a:rPr>
              <a:t>6. Does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by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9</a:t>
            </a:r>
            <a:r>
              <a:rPr sz="1200" spc="-1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21</a:t>
            </a:r>
            <a:r>
              <a:rPr sz="1200" i="1" spc="-40" dirty="0">
                <a:latin typeface="Times New Roman"/>
                <a:cs typeface="Times New Roman"/>
              </a:rPr>
              <a:t>t</a:t>
            </a:r>
            <a:r>
              <a:rPr sz="1200" i="1" spc="-5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300" dirty="0">
                <a:latin typeface="Calibri"/>
                <a:cs typeface="Calibri"/>
              </a:rPr>
              <a:t> </a:t>
            </a:r>
            <a:r>
              <a:rPr sz="1150" i="1" spc="25" dirty="0">
                <a:latin typeface="Times New Roman"/>
                <a:cs typeface="Times New Roman"/>
              </a:rPr>
              <a:t>y</a:t>
            </a:r>
            <a:r>
              <a:rPr sz="1150" i="1" spc="30" dirty="0">
                <a:latin typeface="Times New Roman"/>
                <a:cs typeface="Times New Roman"/>
              </a:rPr>
              <a:t> </a:t>
            </a:r>
            <a:r>
              <a:rPr sz="1150" spc="30" dirty="0">
                <a:latin typeface="Symbol"/>
                <a:cs typeface="Symbol"/>
              </a:rPr>
              <a:t></a:t>
            </a:r>
            <a:r>
              <a:rPr sz="1150" spc="-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7</a:t>
            </a:r>
            <a:r>
              <a:rPr sz="1150" spc="-12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254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z</a:t>
            </a:r>
            <a:r>
              <a:rPr sz="1200" i="1" spc="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12</a:t>
            </a:r>
            <a:r>
              <a:rPr sz="1200" spc="-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10" dirty="0">
                <a:latin typeface="Times New Roman"/>
                <a:cs typeface="Times New Roman"/>
              </a:rPr>
              <a:t>11</a:t>
            </a:r>
            <a:r>
              <a:rPr sz="1200" i="1" spc="-10" dirty="0">
                <a:latin typeface="Times New Roman"/>
                <a:cs typeface="Times New Roman"/>
              </a:rPr>
              <a:t>t</a:t>
            </a:r>
            <a:r>
              <a:rPr sz="1200" i="1" spc="17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xy</a:t>
            </a:r>
            <a:r>
              <a:rPr sz="1100" spc="-5" dirty="0">
                <a:latin typeface="Calibri"/>
                <a:cs typeface="Calibri"/>
              </a:rPr>
              <a:t>-plane?</a:t>
            </a:r>
            <a:r>
              <a:rPr sz="1100" spc="27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327025">
              <a:lnSpc>
                <a:spcPts val="1390"/>
              </a:lnSpc>
              <a:spcBef>
                <a:spcPts val="195"/>
              </a:spcBef>
            </a:pPr>
            <a:r>
              <a:rPr sz="1200" spc="-10" dirty="0">
                <a:latin typeface="Times New Roman"/>
                <a:cs typeface="Times New Roman"/>
              </a:rPr>
              <a:t>If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 line</a:t>
            </a:r>
            <a:r>
              <a:rPr sz="1200" spc="-5" dirty="0">
                <a:latin typeface="Times New Roman"/>
                <a:cs typeface="Times New Roman"/>
              </a:rPr>
              <a:t> intersects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 </a:t>
            </a:r>
            <a:r>
              <a:rPr sz="1200" i="1" spc="-5" dirty="0">
                <a:latin typeface="Times New Roman"/>
                <a:cs typeface="Times New Roman"/>
              </a:rPr>
              <a:t>xy</a:t>
            </a:r>
            <a:r>
              <a:rPr sz="1200" spc="-5" dirty="0">
                <a:latin typeface="Times New Roman"/>
                <a:cs typeface="Times New Roman"/>
              </a:rPr>
              <a:t>-plane </a:t>
            </a:r>
            <a:r>
              <a:rPr sz="1200" dirty="0">
                <a:latin typeface="Times New Roman"/>
                <a:cs typeface="Times New Roman"/>
              </a:rPr>
              <a:t>there </a:t>
            </a:r>
            <a:r>
              <a:rPr sz="1200" spc="-5" dirty="0">
                <a:latin typeface="Times New Roman"/>
                <a:cs typeface="Times New Roman"/>
              </a:rPr>
              <a:t>will</a:t>
            </a:r>
            <a:r>
              <a:rPr sz="1200" dirty="0">
                <a:latin typeface="Times New Roman"/>
                <a:cs typeface="Times New Roman"/>
              </a:rPr>
              <a:t> be a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point on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line </a:t>
            </a:r>
            <a:r>
              <a:rPr sz="1200" spc="-5" dirty="0">
                <a:latin typeface="Times New Roman"/>
                <a:cs typeface="Times New Roman"/>
              </a:rPr>
              <a:t>that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is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also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in the </a:t>
            </a:r>
            <a:r>
              <a:rPr sz="1200" i="1" spc="-5" dirty="0">
                <a:latin typeface="Times New Roman"/>
                <a:cs typeface="Times New Roman"/>
              </a:rPr>
              <a:t>xy</a:t>
            </a:r>
            <a:r>
              <a:rPr sz="1200" spc="-5" dirty="0">
                <a:latin typeface="Times New Roman"/>
                <a:cs typeface="Times New Roman"/>
              </a:rPr>
              <a:t>-plane. </a:t>
            </a:r>
            <a:r>
              <a:rPr sz="1200" spc="-28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Recall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as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well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that</a:t>
            </a:r>
            <a:r>
              <a:rPr sz="1200" spc="5" dirty="0">
                <a:latin typeface="Times New Roman"/>
                <a:cs typeface="Times New Roman"/>
              </a:rPr>
              <a:t> any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point in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xy</a:t>
            </a:r>
            <a:r>
              <a:rPr sz="1200" spc="-5" dirty="0">
                <a:latin typeface="Times New Roman"/>
                <a:cs typeface="Times New Roman"/>
              </a:rPr>
              <a:t>-plane will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have</a:t>
            </a:r>
            <a:r>
              <a:rPr sz="1200" dirty="0">
                <a:latin typeface="Times New Roman"/>
                <a:cs typeface="Times New Roman"/>
              </a:rPr>
              <a:t> a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coordinate</a:t>
            </a:r>
            <a:r>
              <a:rPr sz="1200" dirty="0">
                <a:latin typeface="Times New Roman"/>
                <a:cs typeface="Times New Roman"/>
              </a:rPr>
              <a:t> of</a:t>
            </a:r>
            <a:r>
              <a:rPr sz="1200" spc="25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0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Calibri"/>
                <a:cs typeface="Calibri"/>
              </a:rPr>
              <a:t>So,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determine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line</a:t>
            </a:r>
            <a:r>
              <a:rPr sz="1100" spc="-5" dirty="0">
                <a:latin typeface="Calibri"/>
                <a:cs typeface="Calibri"/>
              </a:rPr>
              <a:t> intersects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xy</a:t>
            </a:r>
            <a:r>
              <a:rPr sz="1100" spc="-5" dirty="0">
                <a:latin typeface="Calibri"/>
                <a:cs typeface="Calibri"/>
              </a:rPr>
              <a:t>-plane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spc="-5" dirty="0">
                <a:latin typeface="Calibri"/>
                <a:cs typeface="Calibri"/>
              </a:rPr>
              <a:t>coordinate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that’s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possible.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Calibri"/>
                <a:cs typeface="Calibri"/>
              </a:rPr>
              <a:t>Doing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2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48459" y="6465970"/>
            <a:ext cx="113664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5" dirty="0">
                <a:latin typeface="Times New Roman"/>
                <a:cs typeface="Times New Roman"/>
              </a:rPr>
              <a:t>11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610944" y="6305993"/>
            <a:ext cx="37338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800" i="1" baseline="-18518" dirty="0">
                <a:latin typeface="Times New Roman"/>
                <a:cs typeface="Times New Roman"/>
              </a:rPr>
              <a:t>t</a:t>
            </a:r>
            <a:r>
              <a:rPr sz="1800" i="1" spc="7" baseline="-18518" dirty="0">
                <a:latin typeface="Times New Roman"/>
                <a:cs typeface="Times New Roman"/>
              </a:rPr>
              <a:t> </a:t>
            </a:r>
            <a:r>
              <a:rPr sz="1800" baseline="-18518" dirty="0">
                <a:latin typeface="Symbol"/>
                <a:cs typeface="Symbol"/>
              </a:rPr>
              <a:t></a:t>
            </a:r>
            <a:r>
              <a:rPr sz="1800" spc="-37" baseline="-18518" dirty="0">
                <a:latin typeface="Times New Roman"/>
                <a:cs typeface="Times New Roman"/>
              </a:rPr>
              <a:t> </a:t>
            </a: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324867" y="6358380"/>
            <a:ext cx="157480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10970" algn="l"/>
              </a:tabLst>
            </a:pPr>
            <a:r>
              <a:rPr sz="1200" dirty="0">
                <a:latin typeface="Times New Roman"/>
                <a:cs typeface="Times New Roman"/>
              </a:rPr>
              <a:t>12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spc="70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0	</a:t>
            </a:r>
            <a:r>
              <a:rPr sz="1200" dirty="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6746849"/>
            <a:ext cx="5749290" cy="1130300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spc="-5" dirty="0">
                <a:latin typeface="Calibri"/>
                <a:cs typeface="Calibri"/>
              </a:rPr>
              <a:t>S</a:t>
            </a:r>
            <a:r>
              <a:rPr sz="1100" dirty="0">
                <a:latin typeface="Calibri"/>
                <a:cs typeface="Calibri"/>
              </a:rPr>
              <a:t>tep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sz="1100" dirty="0">
                <a:latin typeface="Calibri"/>
                <a:cs typeface="Calibri"/>
              </a:rPr>
              <a:t>So, </a:t>
            </a:r>
            <a:r>
              <a:rPr sz="1100" spc="-5" dirty="0">
                <a:latin typeface="Calibri"/>
                <a:cs typeface="Calibri"/>
              </a:rPr>
              <a:t>we </a:t>
            </a:r>
            <a:r>
              <a:rPr sz="1100" dirty="0">
                <a:latin typeface="Calibri"/>
                <a:cs typeface="Calibri"/>
              </a:rPr>
              <a:t>were</a:t>
            </a:r>
            <a:r>
              <a:rPr sz="1100" spc="-5" dirty="0">
                <a:latin typeface="Calibri"/>
                <a:cs typeface="Calibri"/>
              </a:rPr>
              <a:t> able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solve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i="1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so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-5" dirty="0">
                <a:latin typeface="Calibri"/>
                <a:cs typeface="Calibri"/>
              </a:rPr>
              <a:t> can</a:t>
            </a:r>
            <a:r>
              <a:rPr sz="1100" dirty="0">
                <a:latin typeface="Calibri"/>
                <a:cs typeface="Calibri"/>
              </a:rPr>
              <a:t> now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say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the</a:t>
            </a:r>
            <a:r>
              <a:rPr sz="1100" b="1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line </a:t>
            </a:r>
            <a:r>
              <a:rPr sz="1100" b="1" spc="-10" dirty="0">
                <a:latin typeface="Calibri"/>
                <a:cs typeface="Calibri"/>
              </a:rPr>
              <a:t>does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intersect </a:t>
            </a:r>
            <a:r>
              <a:rPr sz="1100" b="1" dirty="0">
                <a:latin typeface="Calibri"/>
                <a:cs typeface="Calibri"/>
              </a:rPr>
              <a:t>the </a:t>
            </a:r>
            <a:r>
              <a:rPr sz="1100" b="1" i="1" spc="-5" dirty="0">
                <a:latin typeface="Calibri"/>
                <a:cs typeface="Calibri"/>
              </a:rPr>
              <a:t>xy</a:t>
            </a:r>
            <a:r>
              <a:rPr sz="1100" b="1" spc="-5" dirty="0">
                <a:latin typeface="Calibri"/>
                <a:cs typeface="Calibri"/>
              </a:rPr>
              <a:t>- </a:t>
            </a:r>
            <a:r>
              <a:rPr sz="1100" b="1" spc="-23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plane</a:t>
            </a:r>
            <a:r>
              <a:rPr sz="1100" spc="-5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S</a:t>
            </a:r>
            <a:r>
              <a:rPr sz="1100" dirty="0">
                <a:latin typeface="Calibri"/>
                <a:cs typeface="Calibri"/>
              </a:rPr>
              <a:t>tep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finish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problem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intersection.</a:t>
            </a:r>
            <a:r>
              <a:rPr sz="1100" spc="2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 </a:t>
            </a:r>
            <a:r>
              <a:rPr sz="1100" spc="-5" dirty="0">
                <a:latin typeface="Calibri"/>
                <a:cs typeface="Calibri"/>
              </a:rPr>
              <a:t>find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10992" y="7983618"/>
            <a:ext cx="113030" cy="1314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700" spc="-10" dirty="0">
                <a:latin typeface="Times New Roman"/>
                <a:cs typeface="Times New Roman"/>
              </a:rPr>
              <a:t>11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76300" y="7876029"/>
            <a:ext cx="448056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simply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plugging</a:t>
            </a:r>
            <a:r>
              <a:rPr sz="1100" spc="155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t</a:t>
            </a:r>
            <a:r>
              <a:rPr sz="1200" i="1" spc="3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050" u="sng" spc="-15" baseline="31746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12</a:t>
            </a:r>
            <a:r>
              <a:rPr sz="1050" spc="345" baseline="31746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into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i="1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portions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614" y="8293057"/>
            <a:ext cx="947419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Doing</a:t>
            </a:r>
            <a:r>
              <a:rPr sz="1100" spc="-3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18611" y="8639506"/>
            <a:ext cx="252729" cy="27622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50" spc="-160" dirty="0">
                <a:latin typeface="Symbol"/>
                <a:cs typeface="Symbol"/>
              </a:rPr>
              <a:t></a:t>
            </a:r>
            <a:r>
              <a:rPr sz="1650" spc="500" dirty="0">
                <a:latin typeface="Times New Roman"/>
                <a:cs typeface="Times New Roman"/>
              </a:rPr>
              <a:t> </a:t>
            </a:r>
            <a:r>
              <a:rPr sz="1650" spc="-160" dirty="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84890" y="8693484"/>
            <a:ext cx="481330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35915" algn="l"/>
              </a:tabLst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12</a:t>
            </a:r>
            <a:r>
              <a:rPr sz="700" spc="-5" dirty="0">
                <a:latin typeface="Times New Roman"/>
                <a:cs typeface="Times New Roman"/>
              </a:rPr>
              <a:t>	</a:t>
            </a: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351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188463" y="8790564"/>
            <a:ext cx="452120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51155" algn="l"/>
              </a:tabLst>
            </a:pPr>
            <a:r>
              <a:rPr sz="700" spc="-5" dirty="0">
                <a:latin typeface="Times New Roman"/>
                <a:cs typeface="Times New Roman"/>
              </a:rPr>
              <a:t>11	11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532826" y="8681400"/>
            <a:ext cx="95567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858519" algn="l"/>
              </a:tabLst>
            </a:pP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9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21	</a:t>
            </a:r>
            <a:r>
              <a:rPr sz="1200" dirty="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80677" y="8681400"/>
            <a:ext cx="41148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i="1" dirty="0">
                <a:latin typeface="Times New Roman"/>
                <a:cs typeface="Times New Roman"/>
              </a:rPr>
              <a:t>y</a:t>
            </a:r>
            <a:r>
              <a:rPr sz="1200" i="1" spc="-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968756"/>
            <a:ext cx="191008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intersection is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then 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82282" y="910891"/>
            <a:ext cx="62865" cy="2787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650" spc="-160" dirty="0">
                <a:latin typeface="Symbol"/>
                <a:cs typeface="Symbol"/>
              </a:rPr>
              <a:t></a:t>
            </a:r>
            <a:endParaRPr sz="1650">
              <a:latin typeface="Symbol"/>
              <a:cs typeface="Symbo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856027" y="952697"/>
            <a:ext cx="682625" cy="259079"/>
            <a:chOff x="2856027" y="952697"/>
            <a:chExt cx="682625" cy="259079"/>
          </a:xfrm>
        </p:grpSpPr>
        <p:sp>
          <p:nvSpPr>
            <p:cNvPr id="5" name="object 5"/>
            <p:cNvSpPr/>
            <p:nvPr/>
          </p:nvSpPr>
          <p:spPr>
            <a:xfrm>
              <a:off x="2859778" y="952898"/>
              <a:ext cx="0" cy="259079"/>
            </a:xfrm>
            <a:custGeom>
              <a:avLst/>
              <a:gdLst/>
              <a:ahLst/>
              <a:cxnLst/>
              <a:rect l="l" t="t" r="r" b="b"/>
              <a:pathLst>
                <a:path h="259080">
                  <a:moveTo>
                    <a:pt x="0" y="0"/>
                  </a:moveTo>
                  <a:lnTo>
                    <a:pt x="0" y="258536"/>
                  </a:lnTo>
                </a:path>
              </a:pathLst>
            </a:custGeom>
            <a:ln w="75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534135" y="952898"/>
              <a:ext cx="0" cy="259079"/>
            </a:xfrm>
            <a:custGeom>
              <a:avLst/>
              <a:gdLst/>
              <a:ahLst/>
              <a:cxnLst/>
              <a:rect l="l" t="t" r="r" b="b"/>
              <a:pathLst>
                <a:path h="259080">
                  <a:moveTo>
                    <a:pt x="0" y="0"/>
                  </a:moveTo>
                  <a:lnTo>
                    <a:pt x="0" y="258536"/>
                  </a:lnTo>
                </a:path>
              </a:pathLst>
            </a:custGeom>
            <a:ln w="750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856225" y="956511"/>
              <a:ext cx="681990" cy="0"/>
            </a:xfrm>
            <a:custGeom>
              <a:avLst/>
              <a:gdLst/>
              <a:ahLst/>
              <a:cxnLst/>
              <a:rect l="l" t="t" r="r" b="b"/>
              <a:pathLst>
                <a:path w="681989">
                  <a:moveTo>
                    <a:pt x="0" y="0"/>
                  </a:moveTo>
                  <a:lnTo>
                    <a:pt x="681858" y="0"/>
                  </a:lnTo>
                </a:path>
              </a:pathLst>
            </a:custGeom>
            <a:ln w="76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856225" y="1207420"/>
              <a:ext cx="681990" cy="0"/>
            </a:xfrm>
            <a:custGeom>
              <a:avLst/>
              <a:gdLst/>
              <a:ahLst/>
              <a:cxnLst/>
              <a:rect l="l" t="t" r="r" b="b"/>
              <a:pathLst>
                <a:path w="681989">
                  <a:moveTo>
                    <a:pt x="0" y="0"/>
                  </a:moveTo>
                  <a:lnTo>
                    <a:pt x="681858" y="0"/>
                  </a:lnTo>
                </a:path>
              </a:pathLst>
            </a:custGeom>
            <a:ln w="76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2954930" y="964687"/>
            <a:ext cx="144780" cy="2305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ts val="805"/>
              </a:lnSpc>
              <a:spcBef>
                <a:spcPts val="100"/>
              </a:spcBef>
            </a:pPr>
            <a:r>
              <a:rPr sz="700" u="sng" spc="-5" dirty="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351</a:t>
            </a:r>
            <a:endParaRPr sz="700">
              <a:latin typeface="Times New Roman"/>
              <a:cs typeface="Times New Roman"/>
            </a:endParaRPr>
          </a:p>
          <a:p>
            <a:pPr marL="18415">
              <a:lnSpc>
                <a:spcPts val="805"/>
              </a:lnSpc>
            </a:pPr>
            <a:r>
              <a:rPr sz="700" spc="-5" dirty="0">
                <a:latin typeface="Times New Roman"/>
                <a:cs typeface="Times New Roman"/>
              </a:rPr>
              <a:t>11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08516" y="897243"/>
            <a:ext cx="534670" cy="27876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7,</a:t>
            </a:r>
            <a:r>
              <a:rPr sz="1200" spc="-170" dirty="0">
                <a:latin typeface="Times New Roman"/>
                <a:cs typeface="Times New Roman"/>
              </a:rPr>
              <a:t> </a:t>
            </a:r>
            <a:r>
              <a:rPr sz="1200" spc="55" dirty="0">
                <a:latin typeface="Times New Roman"/>
                <a:cs typeface="Times New Roman"/>
              </a:rPr>
              <a:t>0</a:t>
            </a:r>
            <a:r>
              <a:rPr sz="2475" spc="-240" baseline="-3367" dirty="0">
                <a:latin typeface="Symbol"/>
                <a:cs typeface="Symbol"/>
              </a:rPr>
              <a:t></a:t>
            </a:r>
            <a:r>
              <a:rPr sz="2475" baseline="-3367" dirty="0">
                <a:latin typeface="Times New Roman"/>
                <a:cs typeface="Times New Roman"/>
              </a:rPr>
              <a:t> </a:t>
            </a:r>
            <a:r>
              <a:rPr sz="2475" spc="-262" baseline="-3367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96111" y="145694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901681" y="1822842"/>
            <a:ext cx="5926455" cy="303847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100" dirty="0">
                <a:latin typeface="Calibri"/>
                <a:cs typeface="Calibri"/>
              </a:rPr>
              <a:t>7. Does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by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9</a:t>
            </a:r>
            <a:r>
              <a:rPr sz="1200" spc="-1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21</a:t>
            </a:r>
            <a:r>
              <a:rPr sz="1200" i="1" spc="-40" dirty="0">
                <a:latin typeface="Times New Roman"/>
                <a:cs typeface="Times New Roman"/>
              </a:rPr>
              <a:t>t</a:t>
            </a:r>
            <a:r>
              <a:rPr sz="1200" i="1" spc="-5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300" dirty="0">
                <a:latin typeface="Calibri"/>
                <a:cs typeface="Calibri"/>
              </a:rPr>
              <a:t> </a:t>
            </a:r>
            <a:r>
              <a:rPr sz="1150" i="1" spc="25" dirty="0">
                <a:latin typeface="Times New Roman"/>
                <a:cs typeface="Times New Roman"/>
              </a:rPr>
              <a:t>y</a:t>
            </a:r>
            <a:r>
              <a:rPr sz="1150" i="1" spc="30" dirty="0">
                <a:latin typeface="Times New Roman"/>
                <a:cs typeface="Times New Roman"/>
              </a:rPr>
              <a:t> </a:t>
            </a:r>
            <a:r>
              <a:rPr sz="1150" spc="30" dirty="0">
                <a:latin typeface="Symbol"/>
                <a:cs typeface="Symbol"/>
              </a:rPr>
              <a:t></a:t>
            </a:r>
            <a:r>
              <a:rPr sz="1150" spc="-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7</a:t>
            </a:r>
            <a:r>
              <a:rPr sz="1150" spc="-12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25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z</a:t>
            </a:r>
            <a:r>
              <a:rPr sz="1200" i="1" spc="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12</a:t>
            </a:r>
            <a:r>
              <a:rPr sz="1200" spc="-11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10" dirty="0">
                <a:latin typeface="Times New Roman"/>
                <a:cs typeface="Times New Roman"/>
              </a:rPr>
              <a:t>11</a:t>
            </a:r>
            <a:r>
              <a:rPr sz="1200" i="1" spc="-10" dirty="0">
                <a:latin typeface="Times New Roman"/>
                <a:cs typeface="Times New Roman"/>
              </a:rPr>
              <a:t>t</a:t>
            </a:r>
            <a:r>
              <a:rPr sz="1200" i="1" spc="17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intersect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xz</a:t>
            </a:r>
            <a:r>
              <a:rPr sz="1100" spc="-5" dirty="0">
                <a:latin typeface="Calibri"/>
                <a:cs typeface="Calibri"/>
              </a:rPr>
              <a:t>-plane?</a:t>
            </a:r>
            <a:r>
              <a:rPr sz="1100" spc="26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338455">
              <a:lnSpc>
                <a:spcPts val="1420"/>
              </a:lnSpc>
              <a:spcBef>
                <a:spcPts val="155"/>
              </a:spcBef>
            </a:pPr>
            <a:r>
              <a:rPr sz="1200" spc="-10" dirty="0">
                <a:latin typeface="Times New Roman"/>
                <a:cs typeface="Times New Roman"/>
              </a:rPr>
              <a:t>If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 line</a:t>
            </a:r>
            <a:r>
              <a:rPr sz="1200" spc="-5" dirty="0">
                <a:latin typeface="Times New Roman"/>
                <a:cs typeface="Times New Roman"/>
              </a:rPr>
              <a:t> intersects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 </a:t>
            </a:r>
            <a:r>
              <a:rPr sz="1200" i="1" spc="-5" dirty="0">
                <a:latin typeface="Times New Roman"/>
                <a:cs typeface="Times New Roman"/>
              </a:rPr>
              <a:t>xz</a:t>
            </a:r>
            <a:r>
              <a:rPr sz="1200" spc="-5" dirty="0">
                <a:latin typeface="Times New Roman"/>
                <a:cs typeface="Times New Roman"/>
              </a:rPr>
              <a:t>-plane </a:t>
            </a:r>
            <a:r>
              <a:rPr sz="1200" dirty="0">
                <a:latin typeface="Times New Roman"/>
                <a:cs typeface="Times New Roman"/>
              </a:rPr>
              <a:t>there </a:t>
            </a:r>
            <a:r>
              <a:rPr sz="1200" spc="-5" dirty="0">
                <a:latin typeface="Times New Roman"/>
                <a:cs typeface="Times New Roman"/>
              </a:rPr>
              <a:t>will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be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a point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on the line </a:t>
            </a:r>
            <a:r>
              <a:rPr sz="1200" spc="-5" dirty="0">
                <a:latin typeface="Times New Roman"/>
                <a:cs typeface="Times New Roman"/>
              </a:rPr>
              <a:t>that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is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also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in the </a:t>
            </a:r>
            <a:r>
              <a:rPr sz="1200" i="1" spc="-5" dirty="0">
                <a:latin typeface="Times New Roman"/>
                <a:cs typeface="Times New Roman"/>
              </a:rPr>
              <a:t>xz</a:t>
            </a:r>
            <a:r>
              <a:rPr sz="1200" spc="-5" dirty="0">
                <a:latin typeface="Times New Roman"/>
                <a:cs typeface="Times New Roman"/>
              </a:rPr>
              <a:t>-plane. </a:t>
            </a:r>
            <a:r>
              <a:rPr sz="1200" spc="-28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Recall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as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well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that</a:t>
            </a:r>
            <a:r>
              <a:rPr sz="1200" spc="5" dirty="0">
                <a:latin typeface="Times New Roman"/>
                <a:cs typeface="Times New Roman"/>
              </a:rPr>
              <a:t> any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point in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the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xz</a:t>
            </a:r>
            <a:r>
              <a:rPr sz="1200" spc="-5" dirty="0">
                <a:latin typeface="Times New Roman"/>
                <a:cs typeface="Times New Roman"/>
              </a:rPr>
              <a:t>-plane will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have </a:t>
            </a:r>
            <a:r>
              <a:rPr sz="1200" dirty="0">
                <a:latin typeface="Times New Roman"/>
                <a:cs typeface="Times New Roman"/>
              </a:rPr>
              <a:t>a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y </a:t>
            </a:r>
            <a:r>
              <a:rPr sz="1200" spc="-5" dirty="0">
                <a:latin typeface="Times New Roman"/>
                <a:cs typeface="Times New Roman"/>
              </a:rPr>
              <a:t>coordinate </a:t>
            </a:r>
            <a:r>
              <a:rPr sz="1200" dirty="0">
                <a:latin typeface="Times New Roman"/>
                <a:cs typeface="Times New Roman"/>
              </a:rPr>
              <a:t>of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Times New Roman"/>
                <a:cs typeface="Times New Roman"/>
              </a:rPr>
              <a:t>y</a:t>
            </a:r>
            <a:r>
              <a:rPr sz="1200" i="1" spc="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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Times New Roman"/>
                <a:cs typeface="Times New Roman"/>
              </a:rPr>
              <a:t>0</a:t>
            </a:r>
            <a:r>
              <a:rPr sz="1200" spc="-1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100" dirty="0">
                <a:latin typeface="Calibri"/>
                <a:cs typeface="Calibri"/>
              </a:rPr>
              <a:t>So,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determine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line</a:t>
            </a:r>
            <a:r>
              <a:rPr sz="1100" spc="-5" dirty="0">
                <a:latin typeface="Calibri"/>
                <a:cs typeface="Calibri"/>
              </a:rPr>
              <a:t> intersects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xz</a:t>
            </a:r>
            <a:r>
              <a:rPr sz="1100" spc="-5" dirty="0">
                <a:latin typeface="Calibri"/>
                <a:cs typeface="Calibri"/>
              </a:rPr>
              <a:t>-plane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1100" spc="-5" dirty="0">
                <a:latin typeface="Calibri"/>
                <a:cs typeface="Calibri"/>
              </a:rPr>
              <a:t>coordinate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that’s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possible.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alibri"/>
              <a:cs typeface="Calibri"/>
            </a:endParaRPr>
          </a:p>
          <a:p>
            <a:pPr marL="12700" marR="120014">
              <a:lnSpc>
                <a:spcPct val="121500"/>
              </a:lnSpc>
            </a:pPr>
            <a:r>
              <a:rPr sz="1100" spc="-5" dirty="0">
                <a:latin typeface="Calibri"/>
                <a:cs typeface="Calibri"/>
              </a:rPr>
              <a:t>However, in this </a:t>
            </a:r>
            <a:r>
              <a:rPr sz="1100" dirty="0">
                <a:latin typeface="Calibri"/>
                <a:cs typeface="Calibri"/>
              </a:rPr>
              <a:t>case we </a:t>
            </a:r>
            <a:r>
              <a:rPr sz="1100" spc="-5" dirty="0">
                <a:latin typeface="Calibri"/>
                <a:cs typeface="Calibri"/>
              </a:rPr>
              <a:t>can </a:t>
            </a:r>
            <a:r>
              <a:rPr sz="1100" dirty="0">
                <a:latin typeface="Calibri"/>
                <a:cs typeface="Calibri"/>
              </a:rPr>
              <a:t>see </a:t>
            </a:r>
            <a:r>
              <a:rPr sz="1100" spc="-5" dirty="0">
                <a:latin typeface="Calibri"/>
                <a:cs typeface="Calibri"/>
              </a:rPr>
              <a:t>that is clearly not possible since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i="1" dirty="0">
                <a:latin typeface="Calibri"/>
                <a:cs typeface="Calibri"/>
              </a:rPr>
              <a:t>y </a:t>
            </a:r>
            <a:r>
              <a:rPr sz="1100" spc="-5" dirty="0">
                <a:latin typeface="Calibri"/>
                <a:cs typeface="Calibri"/>
              </a:rPr>
              <a:t>equation </a:t>
            </a:r>
            <a:r>
              <a:rPr sz="1100" spc="-10" dirty="0">
                <a:latin typeface="Calibri"/>
                <a:cs typeface="Calibri"/>
              </a:rPr>
              <a:t>is </a:t>
            </a:r>
            <a:r>
              <a:rPr sz="1100" spc="-5" dirty="0">
                <a:latin typeface="Calibri"/>
                <a:cs typeface="Calibri"/>
              </a:rPr>
              <a:t>simply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50" i="1" spc="25" dirty="0">
                <a:latin typeface="Times New Roman"/>
                <a:cs typeface="Times New Roman"/>
              </a:rPr>
              <a:t>y </a:t>
            </a:r>
            <a:r>
              <a:rPr sz="1150" spc="30" dirty="0">
                <a:latin typeface="Symbol"/>
                <a:cs typeface="Symbol"/>
              </a:rPr>
              <a:t></a:t>
            </a:r>
            <a:r>
              <a:rPr sz="1150" spc="3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7</a:t>
            </a:r>
            <a:r>
              <a:rPr sz="1150" spc="3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5" dirty="0">
                <a:latin typeface="Calibri"/>
                <a:cs typeface="Calibri"/>
              </a:rPr>
              <a:t> clearly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never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spc="-5" dirty="0">
                <a:latin typeface="Calibri"/>
                <a:cs typeface="Calibri"/>
              </a:rPr>
              <a:t>Therefore,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the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line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does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not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intersect </a:t>
            </a:r>
            <a:r>
              <a:rPr sz="1100" b="1" dirty="0">
                <a:latin typeface="Calibri"/>
                <a:cs typeface="Calibri"/>
              </a:rPr>
              <a:t>the </a:t>
            </a:r>
            <a:r>
              <a:rPr sz="1100" b="1" i="1" spc="-5" dirty="0">
                <a:latin typeface="Calibri"/>
                <a:cs typeface="Calibri"/>
              </a:rPr>
              <a:t>xz</a:t>
            </a:r>
            <a:r>
              <a:rPr sz="1100" b="1" spc="-5" dirty="0">
                <a:latin typeface="Calibri"/>
                <a:cs typeface="Calibri"/>
              </a:rPr>
              <a:t>-plane</a:t>
            </a:r>
            <a:r>
              <a:rPr sz="1100" spc="-5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896111" y="50673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87" y="3494689"/>
            <a:ext cx="5838825" cy="58737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100"/>
              </a:lnSpc>
              <a:spcBef>
                <a:spcPts val="95"/>
              </a:spcBef>
            </a:pP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sketch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we’ve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included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 vector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gray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dashed)</a:t>
            </a:r>
            <a:r>
              <a:rPr sz="1100" dirty="0">
                <a:latin typeface="Calibri"/>
                <a:cs typeface="Calibri"/>
              </a:rPr>
              <a:t> for </a:t>
            </a:r>
            <a:r>
              <a:rPr sz="1100" spc="-5" dirty="0">
                <a:latin typeface="Calibri"/>
                <a:cs typeface="Calibri"/>
              </a:rPr>
              <a:t>several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evaluations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</a:t>
            </a:r>
            <a:r>
              <a:rPr sz="1100" dirty="0">
                <a:latin typeface="Calibri"/>
                <a:cs typeface="Calibri"/>
              </a:rPr>
              <a:t>well</a:t>
            </a:r>
            <a:r>
              <a:rPr sz="1100" spc="-5" dirty="0">
                <a:latin typeface="Calibri"/>
                <a:cs typeface="Calibri"/>
              </a:rPr>
              <a:t> as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i="1" spc="-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(above </a:t>
            </a:r>
            <a:r>
              <a:rPr sz="1100" dirty="0">
                <a:latin typeface="Calibri"/>
                <a:cs typeface="Calibri"/>
              </a:rPr>
              <a:t>each </a:t>
            </a:r>
            <a:r>
              <a:rPr sz="1100" spc="-5" dirty="0">
                <a:latin typeface="Calibri"/>
                <a:cs typeface="Calibri"/>
              </a:rPr>
              <a:t>point) 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used </a:t>
            </a:r>
            <a:r>
              <a:rPr sz="1100" spc="-5" dirty="0">
                <a:latin typeface="Calibri"/>
                <a:cs typeface="Calibri"/>
              </a:rPr>
              <a:t>for </a:t>
            </a:r>
            <a:r>
              <a:rPr sz="1100" dirty="0">
                <a:latin typeface="Calibri"/>
                <a:cs typeface="Calibri"/>
              </a:rPr>
              <a:t>each </a:t>
            </a:r>
            <a:r>
              <a:rPr sz="1100" spc="-5" dirty="0">
                <a:latin typeface="Calibri"/>
                <a:cs typeface="Calibri"/>
              </a:rPr>
              <a:t>evaluation.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looks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like,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case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vector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fact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45" dirty="0">
                <a:latin typeface="Calibri"/>
                <a:cs typeface="Calibri"/>
              </a:rPr>
              <a:t> </a:t>
            </a:r>
            <a:r>
              <a:rPr sz="1150" i="1" spc="25" dirty="0">
                <a:latin typeface="Times New Roman"/>
                <a:cs typeface="Times New Roman"/>
              </a:rPr>
              <a:t>y </a:t>
            </a:r>
            <a:r>
              <a:rPr sz="1150" spc="35" dirty="0">
                <a:latin typeface="Symbol"/>
                <a:cs typeface="Symbol"/>
              </a:rPr>
              <a:t></a:t>
            </a:r>
            <a:r>
              <a:rPr sz="1150" spc="-140" dirty="0">
                <a:latin typeface="Times New Roman"/>
                <a:cs typeface="Times New Roman"/>
              </a:rPr>
              <a:t> </a:t>
            </a:r>
            <a:r>
              <a:rPr sz="1150" spc="40" dirty="0">
                <a:latin typeface="Times New Roman"/>
                <a:cs typeface="Times New Roman"/>
              </a:rPr>
              <a:t>1</a:t>
            </a:r>
            <a:r>
              <a:rPr sz="1100" spc="40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4303818" y="4330350"/>
            <a:ext cx="41275" cy="191135"/>
            <a:chOff x="4303818" y="4330350"/>
            <a:chExt cx="41275" cy="191135"/>
          </a:xfrm>
        </p:grpSpPr>
        <p:sp>
          <p:nvSpPr>
            <p:cNvPr id="4" name="object 4"/>
            <p:cNvSpPr/>
            <p:nvPr/>
          </p:nvSpPr>
          <p:spPr>
            <a:xfrm>
              <a:off x="4307602" y="433413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17" y="0"/>
                  </a:moveTo>
                  <a:lnTo>
                    <a:pt x="0" y="91618"/>
                  </a:lnTo>
                </a:path>
              </a:pathLst>
            </a:custGeom>
            <a:ln w="7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4307602" y="442575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17" y="91618"/>
                  </a:lnTo>
                </a:path>
              </a:pathLst>
            </a:custGeom>
            <a:ln w="7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5117377" y="4330350"/>
            <a:ext cx="41275" cy="191135"/>
            <a:chOff x="5117377" y="4330350"/>
            <a:chExt cx="41275" cy="191135"/>
          </a:xfrm>
        </p:grpSpPr>
        <p:sp>
          <p:nvSpPr>
            <p:cNvPr id="7" name="object 7"/>
            <p:cNvSpPr/>
            <p:nvPr/>
          </p:nvSpPr>
          <p:spPr>
            <a:xfrm>
              <a:off x="5121161" y="433413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17" y="91618"/>
                  </a:lnTo>
                </a:path>
              </a:pathLst>
            </a:custGeom>
            <a:ln w="7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121161" y="442575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17" y="0"/>
                  </a:moveTo>
                  <a:lnTo>
                    <a:pt x="0" y="91618"/>
                  </a:lnTo>
                </a:path>
              </a:pathLst>
            </a:custGeom>
            <a:ln w="75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883121" y="4200888"/>
            <a:ext cx="88265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1675" y="4260762"/>
            <a:ext cx="4332605" cy="2679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650" baseline="5050" dirty="0">
                <a:latin typeface="Calibri"/>
                <a:cs typeface="Calibri"/>
              </a:rPr>
              <a:t>Here’s </a:t>
            </a:r>
            <a:r>
              <a:rPr sz="1650" spc="-7" baseline="5050" dirty="0">
                <a:latin typeface="Calibri"/>
                <a:cs typeface="Calibri"/>
              </a:rPr>
              <a:t>another quick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example.</a:t>
            </a:r>
            <a:r>
              <a:rPr sz="1650" spc="382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Here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is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graph</a:t>
            </a:r>
            <a:r>
              <a:rPr sz="1650" baseline="5050" dirty="0">
                <a:latin typeface="Calibri"/>
                <a:cs typeface="Calibri"/>
              </a:rPr>
              <a:t> of</a:t>
            </a:r>
            <a:r>
              <a:rPr sz="1650" spc="247" baseline="5050" dirty="0">
                <a:latin typeface="Calibri"/>
                <a:cs typeface="Calibri"/>
              </a:rPr>
              <a:t> </a:t>
            </a:r>
            <a:r>
              <a:rPr sz="1800" i="1" baseline="4629" dirty="0">
                <a:latin typeface="Times New Roman"/>
                <a:cs typeface="Times New Roman"/>
              </a:rPr>
              <a:t>r</a:t>
            </a:r>
            <a:r>
              <a:rPr sz="1800" i="1" spc="-44" baseline="4629" dirty="0">
                <a:latin typeface="Times New Roman"/>
                <a:cs typeface="Times New Roman"/>
              </a:rPr>
              <a:t> </a:t>
            </a:r>
            <a:r>
              <a:rPr sz="1600" spc="-40" dirty="0">
                <a:latin typeface="Symbol"/>
                <a:cs typeface="Symbol"/>
              </a:rPr>
              <a:t></a:t>
            </a:r>
            <a:r>
              <a:rPr sz="1800" i="1" spc="-60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600" spc="-140" dirty="0">
                <a:latin typeface="Symbol"/>
                <a:cs typeface="Symbol"/>
              </a:rPr>
              <a:t></a:t>
            </a:r>
            <a:r>
              <a:rPr sz="1600" spc="-130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r>
              <a:rPr sz="1800" spc="607" baseline="4629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Times New Roman"/>
                <a:cs typeface="Times New Roman"/>
              </a:rPr>
              <a:t>6</a:t>
            </a:r>
            <a:r>
              <a:rPr sz="1800" spc="-247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Times New Roman"/>
                <a:cs typeface="Times New Roman"/>
              </a:rPr>
              <a:t>cos</a:t>
            </a:r>
            <a:r>
              <a:rPr sz="1800" spc="-254" baseline="4629" dirty="0">
                <a:latin typeface="Times New Roman"/>
                <a:cs typeface="Times New Roman"/>
              </a:rPr>
              <a:t> </a:t>
            </a:r>
            <a:r>
              <a:rPr sz="1800" i="1" spc="44" baseline="4629" dirty="0">
                <a:latin typeface="Times New Roman"/>
                <a:cs typeface="Times New Roman"/>
              </a:rPr>
              <a:t>t</a:t>
            </a:r>
            <a:r>
              <a:rPr sz="1800" spc="44" baseline="4629" dirty="0">
                <a:latin typeface="Times New Roman"/>
                <a:cs typeface="Times New Roman"/>
              </a:rPr>
              <a:t>,</a:t>
            </a:r>
            <a:r>
              <a:rPr sz="1800" spc="-284" baseline="4629" dirty="0">
                <a:latin typeface="Times New Roman"/>
                <a:cs typeface="Times New Roman"/>
              </a:rPr>
              <a:t> </a:t>
            </a:r>
            <a:r>
              <a:rPr sz="1800" spc="22" baseline="4629" dirty="0">
                <a:latin typeface="Times New Roman"/>
                <a:cs typeface="Times New Roman"/>
              </a:rPr>
              <a:t>3sin</a:t>
            </a:r>
            <a:r>
              <a:rPr sz="1800" spc="-202" baseline="4629" dirty="0">
                <a:latin typeface="Times New Roman"/>
                <a:cs typeface="Times New Roman"/>
              </a:rPr>
              <a:t> 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r>
              <a:rPr sz="1800" i="1" spc="585" baseline="4629" dirty="0">
                <a:latin typeface="Times New Roman"/>
                <a:cs typeface="Times New Roman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.</a:t>
            </a:r>
            <a:endParaRPr sz="1650" baseline="50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63654" y="7053057"/>
            <a:ext cx="5995035" cy="20859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50800" marR="157480">
              <a:lnSpc>
                <a:spcPct val="109500"/>
              </a:lnSpc>
              <a:spcBef>
                <a:spcPts val="105"/>
              </a:spcBef>
            </a:pPr>
            <a:r>
              <a:rPr sz="1100" spc="-5" dirty="0">
                <a:latin typeface="Calibri"/>
                <a:cs typeface="Calibri"/>
              </a:rPr>
              <a:t>In 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case</a:t>
            </a:r>
            <a:r>
              <a:rPr sz="1100" spc="-5" dirty="0">
                <a:latin typeface="Calibri"/>
                <a:cs typeface="Calibri"/>
              </a:rPr>
              <a:t> 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ellipse.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important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come away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from 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with 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idea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 vector</a:t>
            </a:r>
            <a:r>
              <a:rPr sz="1100" spc="-5" dirty="0">
                <a:latin typeface="Calibri"/>
                <a:cs typeface="Calibri"/>
              </a:rPr>
              <a:t> functions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only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</a:t>
            </a:r>
            <a:r>
              <a:rPr sz="1100" dirty="0">
                <a:latin typeface="Calibri"/>
                <a:cs typeface="Calibri"/>
              </a:rPr>
              <a:t> out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lines.</a:t>
            </a:r>
            <a:r>
              <a:rPr sz="1100" spc="3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looking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section,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but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example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above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shows.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50800" marR="17780">
              <a:lnSpc>
                <a:spcPct val="109700"/>
              </a:lnSpc>
            </a:pPr>
            <a:r>
              <a:rPr sz="1100" dirty="0">
                <a:latin typeface="Calibri"/>
                <a:cs typeface="Calibri"/>
              </a:rPr>
              <a:t>We’ll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leave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brief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discussion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functions with</a:t>
            </a:r>
            <a:r>
              <a:rPr sz="1100" dirty="0">
                <a:latin typeface="Calibri"/>
                <a:cs typeface="Calibri"/>
              </a:rPr>
              <a:t> another</a:t>
            </a:r>
            <a:r>
              <a:rPr sz="1100" spc="-5" dirty="0">
                <a:latin typeface="Calibri"/>
                <a:cs typeface="Calibri"/>
              </a:rPr>
              <a:t> way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think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graph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vector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function.</a:t>
            </a:r>
            <a:r>
              <a:rPr sz="1100" spc="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Imagine 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pencil/pen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attached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end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position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increase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variable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resulting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moves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it</a:t>
            </a:r>
            <a:r>
              <a:rPr sz="1100" dirty="0">
                <a:latin typeface="Calibri"/>
                <a:cs typeface="Calibri"/>
              </a:rPr>
              <a:t> moves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pencil/pen</a:t>
            </a:r>
            <a:r>
              <a:rPr sz="1100" dirty="0">
                <a:latin typeface="Calibri"/>
                <a:cs typeface="Calibri"/>
              </a:rPr>
              <a:t> on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end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sketches</a:t>
            </a:r>
            <a:r>
              <a:rPr sz="1100" dirty="0">
                <a:latin typeface="Calibri"/>
                <a:cs typeface="Calibri"/>
              </a:rPr>
              <a:t> out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curve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Calibri"/>
              <a:cs typeface="Calibri"/>
            </a:endParaRPr>
          </a:p>
          <a:p>
            <a:pPr marL="50800" marR="109855">
              <a:lnSpc>
                <a:spcPct val="121800"/>
              </a:lnSpc>
            </a:pPr>
            <a:r>
              <a:rPr sz="1100" dirty="0">
                <a:latin typeface="Calibri"/>
                <a:cs typeface="Calibri"/>
              </a:rPr>
              <a:t>Okay,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move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into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-5" dirty="0">
                <a:latin typeface="Calibri"/>
                <a:cs typeface="Calibri"/>
              </a:rPr>
              <a:t> actual </a:t>
            </a:r>
            <a:r>
              <a:rPr sz="1100" dirty="0">
                <a:latin typeface="Calibri"/>
                <a:cs typeface="Calibri"/>
              </a:rPr>
              <a:t>topic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section.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want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write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down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-5" dirty="0">
                <a:latin typeface="Calibri"/>
                <a:cs typeface="Calibri"/>
              </a:rPr>
              <a:t> equation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in</a:t>
            </a:r>
            <a:r>
              <a:rPr sz="1100" spc="175" dirty="0">
                <a:latin typeface="Calibri"/>
                <a:cs typeface="Calibri"/>
              </a:rPr>
              <a:t> </a:t>
            </a:r>
            <a:r>
              <a:rPr sz="1200" spc="65" dirty="0">
                <a:latin typeface="Tahoma"/>
                <a:cs typeface="Tahoma"/>
              </a:rPr>
              <a:t>ℝ</a:t>
            </a:r>
            <a:r>
              <a:rPr sz="1050" spc="97" baseline="43650" dirty="0">
                <a:latin typeface="Times New Roman"/>
                <a:cs typeface="Times New Roman"/>
              </a:rPr>
              <a:t>3</a:t>
            </a:r>
            <a:r>
              <a:rPr sz="1050" spc="359" baseline="4365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suggested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work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above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 a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function to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see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71700" y="971550"/>
            <a:ext cx="3419474" cy="2305049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171700" y="4624777"/>
            <a:ext cx="3419474" cy="22669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5" y="2071983"/>
            <a:ext cx="370840" cy="187960"/>
          </a:xfrm>
          <a:custGeom>
            <a:avLst/>
            <a:gdLst/>
            <a:ahLst/>
            <a:cxnLst/>
            <a:rect l="l" t="t" r="r" b="b"/>
            <a:pathLst>
              <a:path w="370840" h="187960">
                <a:moveTo>
                  <a:pt x="337638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337638" y="187595"/>
                </a:lnTo>
                <a:lnTo>
                  <a:pt x="362510" y="145848"/>
                </a:lnTo>
                <a:lnTo>
                  <a:pt x="370800" y="93798"/>
                </a:lnTo>
                <a:lnTo>
                  <a:pt x="362510" y="41748"/>
                </a:lnTo>
                <a:lnTo>
                  <a:pt x="337638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5453751" y="1887609"/>
            <a:ext cx="1099820" cy="187960"/>
          </a:xfrm>
          <a:custGeom>
            <a:avLst/>
            <a:gdLst/>
            <a:ahLst/>
            <a:cxnLst/>
            <a:rect l="l" t="t" r="r" b="b"/>
            <a:pathLst>
              <a:path w="1099820" h="187960">
                <a:moveTo>
                  <a:pt x="1066440" y="1"/>
                </a:moveTo>
                <a:lnTo>
                  <a:pt x="33164" y="1"/>
                </a:lnTo>
                <a:lnTo>
                  <a:pt x="8292" y="41749"/>
                </a:lnTo>
                <a:lnTo>
                  <a:pt x="2" y="93799"/>
                </a:lnTo>
                <a:lnTo>
                  <a:pt x="8292" y="145849"/>
                </a:lnTo>
                <a:lnTo>
                  <a:pt x="33164" y="187596"/>
                </a:lnTo>
                <a:lnTo>
                  <a:pt x="1066440" y="187596"/>
                </a:lnTo>
                <a:lnTo>
                  <a:pt x="1091312" y="145849"/>
                </a:lnTo>
                <a:lnTo>
                  <a:pt x="1099603" y="93799"/>
                </a:lnTo>
                <a:lnTo>
                  <a:pt x="1091312" y="41749"/>
                </a:lnTo>
                <a:lnTo>
                  <a:pt x="1066440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63587" y="901666"/>
            <a:ext cx="5916295" cy="172212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50800" marR="48895">
              <a:lnSpc>
                <a:spcPct val="108500"/>
              </a:lnSpc>
              <a:spcBef>
                <a:spcPts val="80"/>
              </a:spcBef>
            </a:pPr>
            <a:r>
              <a:rPr sz="1100" dirty="0">
                <a:latin typeface="Calibri"/>
                <a:cs typeface="Calibri"/>
              </a:rPr>
              <a:t>how</a:t>
            </a:r>
            <a:r>
              <a:rPr sz="1100" spc="-5" dirty="0">
                <a:latin typeface="Calibri"/>
                <a:cs typeface="Calibri"/>
              </a:rPr>
              <a:t> we’re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going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do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let’s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think about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what we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write </a:t>
            </a:r>
            <a:r>
              <a:rPr sz="1100" dirty="0">
                <a:latin typeface="Calibri"/>
                <a:cs typeface="Calibri"/>
              </a:rPr>
              <a:t>down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line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190" dirty="0">
                <a:latin typeface="Calibri"/>
                <a:cs typeface="Calibri"/>
              </a:rPr>
              <a:t> </a:t>
            </a:r>
            <a:r>
              <a:rPr sz="1200" spc="95" dirty="0">
                <a:latin typeface="Tahoma"/>
                <a:cs typeface="Tahoma"/>
              </a:rPr>
              <a:t>ℝ</a:t>
            </a:r>
            <a:r>
              <a:rPr sz="1050" spc="142" baseline="43650" dirty="0">
                <a:latin typeface="Times New Roman"/>
                <a:cs typeface="Times New Roman"/>
              </a:rPr>
              <a:t>2</a:t>
            </a:r>
            <a:r>
              <a:rPr sz="1050" spc="112" baseline="43650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.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dirty="0">
                <a:latin typeface="Calibri"/>
                <a:cs typeface="Calibri"/>
              </a:rPr>
              <a:t>two </a:t>
            </a:r>
            <a:r>
              <a:rPr sz="1100" spc="-5" dirty="0">
                <a:latin typeface="Calibri"/>
                <a:cs typeface="Calibri"/>
              </a:rPr>
              <a:t>dimensions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slope </a:t>
            </a:r>
            <a:r>
              <a:rPr sz="1100" dirty="0">
                <a:latin typeface="Calibri"/>
                <a:cs typeface="Calibri"/>
              </a:rPr>
              <a:t>(</a:t>
            </a:r>
            <a:r>
              <a:rPr sz="1100" i="1" dirty="0">
                <a:latin typeface="Calibri"/>
                <a:cs typeface="Calibri"/>
              </a:rPr>
              <a:t>m</a:t>
            </a:r>
            <a:r>
              <a:rPr sz="1100" dirty="0">
                <a:latin typeface="Calibri"/>
                <a:cs typeface="Calibri"/>
              </a:rPr>
              <a:t>)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was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order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write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down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50800" marR="43180">
              <a:lnSpc>
                <a:spcPct val="109000"/>
              </a:lnSpc>
            </a:pP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190" dirty="0">
                <a:latin typeface="Calibri"/>
                <a:cs typeface="Calibri"/>
              </a:rPr>
              <a:t> </a:t>
            </a:r>
            <a:r>
              <a:rPr sz="1200" spc="65" dirty="0">
                <a:latin typeface="Tahoma"/>
                <a:cs typeface="Tahoma"/>
              </a:rPr>
              <a:t>ℝ</a:t>
            </a:r>
            <a:r>
              <a:rPr sz="1050" spc="97" baseline="43650" dirty="0">
                <a:latin typeface="Times New Roman"/>
                <a:cs typeface="Times New Roman"/>
              </a:rPr>
              <a:t>3</a:t>
            </a:r>
            <a:r>
              <a:rPr sz="1050" spc="359" baseline="4365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 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except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“slope”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won’t be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simple</a:t>
            </a:r>
            <a:r>
              <a:rPr sz="1100" spc="-5" dirty="0">
                <a:latin typeface="Calibri"/>
                <a:cs typeface="Calibri"/>
              </a:rPr>
              <a:t> number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it </a:t>
            </a:r>
            <a:r>
              <a:rPr sz="1100" dirty="0">
                <a:latin typeface="Calibri"/>
                <a:cs typeface="Calibri"/>
              </a:rPr>
              <a:t>was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two </a:t>
            </a:r>
            <a:r>
              <a:rPr sz="1100" spc="-5" dirty="0">
                <a:latin typeface="Calibri"/>
                <a:cs typeface="Calibri"/>
              </a:rPr>
              <a:t>dimensions.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case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acknowledge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 </a:t>
            </a:r>
            <a:r>
              <a:rPr sz="1100" spc="-5" dirty="0">
                <a:latin typeface="Calibri"/>
                <a:cs typeface="Calibri"/>
              </a:rPr>
              <a:t>have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three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dimensional </a:t>
            </a:r>
            <a:r>
              <a:rPr sz="1100" dirty="0">
                <a:latin typeface="Calibri"/>
                <a:cs typeface="Calibri"/>
              </a:rPr>
              <a:t> slope.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something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allow us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describe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direction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potentially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three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dimensions.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already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quantity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us.</a:t>
            </a:r>
            <a:r>
              <a:rPr sz="1100" spc="2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Vectors give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directions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can </a:t>
            </a:r>
            <a:r>
              <a:rPr sz="1100" spc="-5" dirty="0">
                <a:latin typeface="Calibri"/>
                <a:cs typeface="Calibri"/>
              </a:rPr>
              <a:t>be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three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dimensional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objects.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687" y="2798878"/>
            <a:ext cx="540956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So,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start </a:t>
            </a:r>
            <a:r>
              <a:rPr sz="1100" dirty="0">
                <a:latin typeface="Calibri"/>
                <a:cs typeface="Calibri"/>
              </a:rPr>
              <a:t>with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information.</a:t>
            </a:r>
            <a:r>
              <a:rPr sz="1100" spc="26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Suppose 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know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205663" y="2966574"/>
            <a:ext cx="659130" cy="26860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95630" algn="l"/>
              </a:tabLst>
            </a:pPr>
            <a:r>
              <a:rPr sz="1600" spc="-140" dirty="0">
                <a:latin typeface="Symbol"/>
                <a:cs typeface="Symbol"/>
              </a:rPr>
              <a:t></a:t>
            </a:r>
            <a:r>
              <a:rPr sz="1600" spc="-140" dirty="0">
                <a:latin typeface="Times New Roman"/>
                <a:cs typeface="Times New Roman"/>
              </a:rPr>
              <a:t>	</a:t>
            </a:r>
            <a:r>
              <a:rPr sz="1600" spc="-140" dirty="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97731" y="3108369"/>
            <a:ext cx="792480" cy="1327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54965" algn="l"/>
                <a:tab pos="551815" algn="l"/>
                <a:tab pos="734695" algn="l"/>
              </a:tabLst>
            </a:pPr>
            <a:r>
              <a:rPr sz="700" spc="-5" dirty="0">
                <a:latin typeface="Times New Roman"/>
                <a:cs typeface="Times New Roman"/>
              </a:rPr>
              <a:t>0	0	0	0</a:t>
            </a:r>
            <a:endParaRPr sz="700">
              <a:latin typeface="Times New Roman"/>
              <a:cs typeface="Times New Roman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710974" y="3036324"/>
            <a:ext cx="41275" cy="191770"/>
            <a:chOff x="2710974" y="3036324"/>
            <a:chExt cx="41275" cy="191770"/>
          </a:xfrm>
        </p:grpSpPr>
        <p:sp>
          <p:nvSpPr>
            <p:cNvPr id="9" name="object 9"/>
            <p:cNvSpPr/>
            <p:nvPr/>
          </p:nvSpPr>
          <p:spPr>
            <a:xfrm>
              <a:off x="2714751" y="304010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2714751" y="313194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3105865" y="3036324"/>
            <a:ext cx="41275" cy="191770"/>
            <a:chOff x="3105865" y="3036324"/>
            <a:chExt cx="41275" cy="191770"/>
          </a:xfrm>
        </p:grpSpPr>
        <p:sp>
          <p:nvSpPr>
            <p:cNvPr id="12" name="object 12"/>
            <p:cNvSpPr/>
            <p:nvPr/>
          </p:nvSpPr>
          <p:spPr>
            <a:xfrm>
              <a:off x="3109642" y="304010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109642" y="313194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2474643" y="2906551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30134" y="3004057"/>
            <a:ext cx="589534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945515" algn="l"/>
              </a:tabLst>
            </a:pPr>
            <a:r>
              <a:rPr sz="1200" i="1" spc="-5" dirty="0">
                <a:latin typeface="Times New Roman"/>
                <a:cs typeface="Times New Roman"/>
              </a:rPr>
              <a:t>P</a:t>
            </a:r>
            <a:r>
              <a:rPr sz="1200" i="1" spc="24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49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x</a:t>
            </a:r>
            <a:r>
              <a:rPr sz="1200" i="1" spc="14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1200" i="1" spc="16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	</a:t>
            </a:r>
            <a:r>
              <a:rPr sz="1100" dirty="0">
                <a:latin typeface="Calibri"/>
                <a:cs typeface="Calibri"/>
              </a:rPr>
              <a:t>,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6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v</a:t>
            </a:r>
            <a:r>
              <a:rPr sz="1200" i="1" spc="7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420" dirty="0">
                <a:latin typeface="Times New Roman"/>
                <a:cs typeface="Times New Roman"/>
              </a:rPr>
              <a:t> </a:t>
            </a:r>
            <a:r>
              <a:rPr sz="1200" i="1" spc="5" dirty="0">
                <a:latin typeface="Times New Roman"/>
                <a:cs typeface="Times New Roman"/>
              </a:rPr>
              <a:t>a</a:t>
            </a:r>
            <a:r>
              <a:rPr sz="1200" spc="5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b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7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c  </a:t>
            </a:r>
            <a:r>
              <a:rPr sz="1200" i="1" spc="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some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254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Note,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likelihood,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50857" y="3174636"/>
            <a:ext cx="6055995" cy="1821180"/>
          </a:xfrm>
          <a:prstGeom prst="rect">
            <a:avLst/>
          </a:prstGeom>
        </p:spPr>
        <p:txBody>
          <a:bodyPr vert="horz" wrap="square" lIns="0" tIns="31114" rIns="0" bIns="0" rtlCol="0">
            <a:spAutoFit/>
          </a:bodyPr>
          <a:lstStyle/>
          <a:p>
            <a:pPr marL="63500" marR="199390" indent="20320">
              <a:lnSpc>
                <a:spcPct val="118100"/>
              </a:lnSpc>
              <a:spcBef>
                <a:spcPts val="244"/>
              </a:spcBef>
            </a:pPr>
            <a:r>
              <a:rPr sz="1800" i="1" spc="-30" baseline="4629" dirty="0">
                <a:latin typeface="Times New Roman"/>
                <a:cs typeface="Times New Roman"/>
              </a:rPr>
              <a:t>v</a:t>
            </a:r>
            <a:r>
              <a:rPr sz="1800" i="1" spc="367" baseline="4629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will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not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be </a:t>
            </a:r>
            <a:r>
              <a:rPr sz="1650" baseline="5050" dirty="0">
                <a:latin typeface="Calibri"/>
                <a:cs typeface="Calibri"/>
              </a:rPr>
              <a:t>on</a:t>
            </a:r>
            <a:r>
              <a:rPr sz="1650" spc="-22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itself.</a:t>
            </a:r>
            <a:r>
              <a:rPr sz="1650" spc="22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We</a:t>
            </a:r>
            <a:r>
              <a:rPr sz="1650" spc="-7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only</a:t>
            </a:r>
            <a:r>
              <a:rPr sz="1650" spc="-7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need</a:t>
            </a:r>
            <a:r>
              <a:rPr sz="1650" spc="232" baseline="5050" dirty="0">
                <a:latin typeface="Calibri"/>
                <a:cs typeface="Calibri"/>
              </a:rPr>
              <a:t> </a:t>
            </a:r>
            <a:r>
              <a:rPr sz="1800" i="1" spc="-22" baseline="4629" dirty="0">
                <a:latin typeface="Times New Roman"/>
                <a:cs typeface="Times New Roman"/>
              </a:rPr>
              <a:t>v</a:t>
            </a:r>
            <a:r>
              <a:rPr sz="1800" i="1" spc="367" baseline="4629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to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be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parallel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to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line.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Finally,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let</a:t>
            </a:r>
            <a:r>
              <a:rPr sz="1650" spc="322" baseline="5050" dirty="0">
                <a:latin typeface="Calibri"/>
                <a:cs typeface="Calibri"/>
              </a:rPr>
              <a:t> </a:t>
            </a:r>
            <a:r>
              <a:rPr sz="1800" i="1" spc="-7" baseline="4629" dirty="0">
                <a:latin typeface="Times New Roman"/>
                <a:cs typeface="Times New Roman"/>
              </a:rPr>
              <a:t>P</a:t>
            </a:r>
            <a:r>
              <a:rPr sz="1800" i="1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</a:t>
            </a:r>
            <a:r>
              <a:rPr sz="1800" spc="-89" baseline="4629" dirty="0">
                <a:latin typeface="Times New Roman"/>
                <a:cs typeface="Times New Roman"/>
              </a:rPr>
              <a:t> </a:t>
            </a:r>
            <a:r>
              <a:rPr sz="1600" spc="-145" dirty="0">
                <a:latin typeface="Symbol"/>
                <a:cs typeface="Symbol"/>
              </a:rPr>
              <a:t></a:t>
            </a:r>
            <a:r>
              <a:rPr sz="1600" spc="-245" dirty="0">
                <a:latin typeface="Times New Roman"/>
                <a:cs typeface="Times New Roman"/>
              </a:rPr>
              <a:t> </a:t>
            </a:r>
            <a:r>
              <a:rPr sz="1800" i="1" baseline="4629" dirty="0">
                <a:latin typeface="Times New Roman"/>
                <a:cs typeface="Times New Roman"/>
              </a:rPr>
              <a:t>x</a:t>
            </a:r>
            <a:r>
              <a:rPr sz="1800" baseline="4629" dirty="0">
                <a:latin typeface="Times New Roman"/>
                <a:cs typeface="Times New Roman"/>
              </a:rPr>
              <a:t>,</a:t>
            </a:r>
            <a:r>
              <a:rPr sz="1800" spc="-52" baseline="4629" dirty="0">
                <a:latin typeface="Times New Roman"/>
                <a:cs typeface="Times New Roman"/>
              </a:rPr>
              <a:t> </a:t>
            </a:r>
            <a:r>
              <a:rPr sz="1800" i="1" spc="15" baseline="4629" dirty="0">
                <a:latin typeface="Times New Roman"/>
                <a:cs typeface="Times New Roman"/>
              </a:rPr>
              <a:t>y</a:t>
            </a:r>
            <a:r>
              <a:rPr sz="1800" spc="15" baseline="4629" dirty="0">
                <a:latin typeface="Times New Roman"/>
                <a:cs typeface="Times New Roman"/>
              </a:rPr>
              <a:t>,</a:t>
            </a:r>
            <a:r>
              <a:rPr sz="1800" spc="-142" baseline="4629" dirty="0">
                <a:latin typeface="Times New Roman"/>
                <a:cs typeface="Times New Roman"/>
              </a:rPr>
              <a:t> </a:t>
            </a:r>
            <a:r>
              <a:rPr sz="1800" i="1" spc="-7" baseline="4629" dirty="0">
                <a:latin typeface="Times New Roman"/>
                <a:cs typeface="Times New Roman"/>
              </a:rPr>
              <a:t>z</a:t>
            </a:r>
            <a:r>
              <a:rPr sz="1800" i="1" spc="-277" baseline="4629" dirty="0">
                <a:latin typeface="Times New Roman"/>
                <a:cs typeface="Times New Roman"/>
              </a:rPr>
              <a:t> </a:t>
            </a:r>
            <a:r>
              <a:rPr sz="1600" spc="-145" dirty="0">
                <a:latin typeface="Symbol"/>
                <a:cs typeface="Symbol"/>
              </a:rPr>
              <a:t></a:t>
            </a:r>
            <a:r>
              <a:rPr sz="1600" spc="9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be </a:t>
            </a:r>
            <a:r>
              <a:rPr sz="1650" spc="-352" baseline="50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850">
              <a:latin typeface="Calibri"/>
              <a:cs typeface="Calibri"/>
            </a:endParaRPr>
          </a:p>
          <a:p>
            <a:pPr marL="63500" marR="55880">
              <a:lnSpc>
                <a:spcPct val="140300"/>
              </a:lnSpc>
            </a:pPr>
            <a:r>
              <a:rPr sz="1100" dirty="0">
                <a:latin typeface="Calibri"/>
                <a:cs typeface="Calibri"/>
              </a:rPr>
              <a:t>Now,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since </a:t>
            </a:r>
            <a:r>
              <a:rPr sz="1100" dirty="0">
                <a:latin typeface="Calibri"/>
                <a:cs typeface="Calibri"/>
              </a:rPr>
              <a:t>our</a:t>
            </a:r>
            <a:r>
              <a:rPr sz="1100" spc="-5" dirty="0">
                <a:latin typeface="Calibri"/>
                <a:cs typeface="Calibri"/>
              </a:rPr>
              <a:t> “slope”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 also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represent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</a:t>
            </a:r>
            <a:r>
              <a:rPr sz="1100" dirty="0">
                <a:latin typeface="Calibri"/>
                <a:cs typeface="Calibri"/>
              </a:rPr>
              <a:t> on the</a:t>
            </a:r>
            <a:r>
              <a:rPr sz="1100" spc="-5" dirty="0">
                <a:latin typeface="Calibri"/>
                <a:cs typeface="Calibri"/>
              </a:rPr>
              <a:t> 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vectors.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We’ll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with </a:t>
            </a:r>
            <a:r>
              <a:rPr sz="1650" spc="-7" baseline="5050" dirty="0">
                <a:latin typeface="Calibri"/>
                <a:cs typeface="Calibri"/>
              </a:rPr>
              <a:t>position vectors.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So, let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800" i="1" spc="-97" baseline="4629" dirty="0">
                <a:latin typeface="Times New Roman"/>
                <a:cs typeface="Times New Roman"/>
              </a:rPr>
              <a:t>r</a:t>
            </a:r>
            <a:r>
              <a:rPr sz="1050" spc="-97" baseline="-15873" dirty="0">
                <a:latin typeface="Times New Roman"/>
                <a:cs typeface="Times New Roman"/>
              </a:rPr>
              <a:t>0</a:t>
            </a:r>
            <a:r>
              <a:rPr sz="1050" spc="-89" baseline="-15873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725" i="1" spc="7" baseline="4830" dirty="0">
                <a:latin typeface="Times New Roman"/>
                <a:cs typeface="Times New Roman"/>
              </a:rPr>
              <a:t>r</a:t>
            </a:r>
            <a:r>
              <a:rPr sz="1725" i="1" spc="15" baseline="483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be the position vectors for </a:t>
            </a:r>
            <a:r>
              <a:rPr sz="1650" i="1" baseline="5050" dirty="0">
                <a:latin typeface="Calibri"/>
                <a:cs typeface="Calibri"/>
              </a:rPr>
              <a:t>P</a:t>
            </a:r>
            <a:r>
              <a:rPr sz="700" i="1" dirty="0">
                <a:latin typeface="Calibri"/>
                <a:cs typeface="Calibri"/>
              </a:rPr>
              <a:t>0</a:t>
            </a:r>
            <a:r>
              <a:rPr sz="700" i="1" spc="5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 </a:t>
            </a:r>
            <a:r>
              <a:rPr sz="1650" i="1" baseline="5050" dirty="0">
                <a:latin typeface="Calibri"/>
                <a:cs typeface="Calibri"/>
              </a:rPr>
              <a:t>P </a:t>
            </a:r>
            <a:r>
              <a:rPr sz="1650" spc="-7" baseline="5050" dirty="0">
                <a:latin typeface="Calibri"/>
                <a:cs typeface="Calibri"/>
              </a:rPr>
              <a:t>respectively.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Also, for no </a:t>
            </a:r>
            <a:r>
              <a:rPr sz="1650" baseline="505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apparent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reason,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define</a:t>
            </a:r>
            <a:r>
              <a:rPr sz="1100" spc="185" dirty="0">
                <a:latin typeface="Calibri"/>
                <a:cs typeface="Calibri"/>
              </a:rPr>
              <a:t> </a:t>
            </a:r>
            <a:r>
              <a:rPr sz="1200" i="1" spc="-15" dirty="0">
                <a:latin typeface="Times New Roman"/>
                <a:cs typeface="Times New Roman"/>
              </a:rPr>
              <a:t>a</a:t>
            </a:r>
            <a:r>
              <a:rPr sz="1200" i="1" spc="-9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be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with</a:t>
            </a:r>
            <a:r>
              <a:rPr sz="1100" spc="-5" dirty="0">
                <a:latin typeface="Calibri"/>
                <a:cs typeface="Calibri"/>
              </a:rPr>
              <a:t> representation</a:t>
            </a:r>
            <a:r>
              <a:rPr sz="1100" spc="204" dirty="0">
                <a:latin typeface="Calibri"/>
                <a:cs typeface="Calibri"/>
              </a:rPr>
              <a:t> </a:t>
            </a:r>
            <a:r>
              <a:rPr sz="1200" i="1" spc="-110" dirty="0">
                <a:latin typeface="Times New Roman"/>
                <a:cs typeface="Times New Roman"/>
              </a:rPr>
              <a:t>P</a:t>
            </a:r>
            <a:r>
              <a:rPr sz="1050" spc="-165" baseline="-23809" dirty="0">
                <a:latin typeface="Times New Roman"/>
                <a:cs typeface="Times New Roman"/>
              </a:rPr>
              <a:t>0</a:t>
            </a:r>
            <a:r>
              <a:rPr sz="1050" spc="-120" baseline="-23809" dirty="0">
                <a:latin typeface="Times New Roman"/>
                <a:cs typeface="Times New Roman"/>
              </a:rPr>
              <a:t> </a:t>
            </a:r>
            <a:r>
              <a:rPr sz="1200" i="1" spc="-10" dirty="0">
                <a:latin typeface="Times New Roman"/>
                <a:cs typeface="Times New Roman"/>
              </a:rPr>
              <a:t>P</a:t>
            </a:r>
            <a:r>
              <a:rPr sz="1200" i="1" spc="-45" dirty="0">
                <a:latin typeface="Times New Roman"/>
                <a:cs typeface="Times New Roman"/>
              </a:rPr>
              <a:t> </a:t>
            </a:r>
            <a:r>
              <a:rPr sz="1100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We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sketch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with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 </a:t>
            </a:r>
            <a:r>
              <a:rPr sz="1100" spc="-5" dirty="0">
                <a:latin typeface="Calibri"/>
                <a:cs typeface="Calibri"/>
              </a:rPr>
              <a:t>it.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639" y="8062609"/>
            <a:ext cx="5753735" cy="96646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4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Now, </a:t>
            </a:r>
            <a:r>
              <a:rPr sz="1100" spc="-5" dirty="0">
                <a:latin typeface="Calibri"/>
                <a:cs typeface="Calibri"/>
              </a:rPr>
              <a:t>we’ve shown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parallel vector,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-15" dirty="0">
                <a:latin typeface="Times New Roman"/>
                <a:cs typeface="Times New Roman"/>
              </a:rPr>
              <a:t>v </a:t>
            </a:r>
            <a:r>
              <a:rPr sz="1100" dirty="0">
                <a:latin typeface="Calibri"/>
                <a:cs typeface="Calibri"/>
              </a:rPr>
              <a:t>, </a:t>
            </a:r>
            <a:r>
              <a:rPr sz="1100" spc="-5" dirty="0">
                <a:latin typeface="Calibri"/>
                <a:cs typeface="Calibri"/>
              </a:rPr>
              <a:t>as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position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-5" dirty="0">
                <a:latin typeface="Calibri"/>
                <a:cs typeface="Calibri"/>
              </a:rPr>
              <a:t>but it doesn’t </a:t>
            </a:r>
            <a:r>
              <a:rPr sz="1100" dirty="0">
                <a:latin typeface="Calibri"/>
                <a:cs typeface="Calibri"/>
              </a:rPr>
              <a:t>need </a:t>
            </a:r>
            <a:r>
              <a:rPr sz="1100" spc="-5" dirty="0">
                <a:latin typeface="Calibri"/>
                <a:cs typeface="Calibri"/>
              </a:rPr>
              <a:t>to be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position </a:t>
            </a:r>
            <a:r>
              <a:rPr sz="1100" dirty="0">
                <a:latin typeface="Calibri"/>
                <a:cs typeface="Calibri"/>
              </a:rPr>
              <a:t> vector.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anywhere,</a:t>
            </a:r>
            <a:r>
              <a:rPr sz="1100" dirty="0">
                <a:latin typeface="Calibri"/>
                <a:cs typeface="Calibri"/>
              </a:rPr>
              <a:t> 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vector, </a:t>
            </a:r>
            <a:r>
              <a:rPr sz="1100" dirty="0">
                <a:latin typeface="Calibri"/>
                <a:cs typeface="Calibri"/>
              </a:rPr>
              <a:t>on the</a:t>
            </a:r>
            <a:r>
              <a:rPr sz="1100" spc="-5" dirty="0">
                <a:latin typeface="Calibri"/>
                <a:cs typeface="Calibri"/>
              </a:rPr>
              <a:t> 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just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 </a:t>
            </a:r>
            <a:r>
              <a:rPr sz="1100" spc="-229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Next,</a:t>
            </a:r>
            <a:r>
              <a:rPr sz="1100" spc="-5" dirty="0">
                <a:latin typeface="Calibri"/>
                <a:cs typeface="Calibri"/>
              </a:rPr>
              <a:t> notice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write</a:t>
            </a:r>
            <a:r>
              <a:rPr sz="1100" spc="170" dirty="0">
                <a:latin typeface="Calibri"/>
                <a:cs typeface="Calibri"/>
              </a:rPr>
              <a:t> </a:t>
            </a:r>
            <a:r>
              <a:rPr sz="1150" i="1" spc="5" dirty="0">
                <a:latin typeface="Times New Roman"/>
                <a:cs typeface="Times New Roman"/>
              </a:rPr>
              <a:t>r</a:t>
            </a:r>
            <a:r>
              <a:rPr sz="1150" i="1" spc="29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as follows,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67000" y="5149212"/>
            <a:ext cx="2390774" cy="263837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2485644"/>
            <a:ext cx="5943600" cy="294640"/>
            <a:chOff x="914400" y="2485644"/>
            <a:chExt cx="5943600" cy="294640"/>
          </a:xfrm>
        </p:grpSpPr>
        <p:sp>
          <p:nvSpPr>
            <p:cNvPr id="3" name="object 3"/>
            <p:cNvSpPr/>
            <p:nvPr/>
          </p:nvSpPr>
          <p:spPr>
            <a:xfrm>
              <a:off x="920495" y="2493264"/>
              <a:ext cx="5931535" cy="280670"/>
            </a:xfrm>
            <a:custGeom>
              <a:avLst/>
              <a:gdLst/>
              <a:ahLst/>
              <a:cxnLst/>
              <a:rect l="l" t="t" r="r" b="b"/>
              <a:pathLst>
                <a:path w="5931534" h="280669">
                  <a:moveTo>
                    <a:pt x="5931408" y="0"/>
                  </a:moveTo>
                  <a:lnTo>
                    <a:pt x="0" y="0"/>
                  </a:lnTo>
                  <a:lnTo>
                    <a:pt x="0" y="280416"/>
                  </a:lnTo>
                  <a:lnTo>
                    <a:pt x="5931408" y="280416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637485" y="254298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37485" y="263347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213748" y="254298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13748" y="263347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4466558" y="254298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466558" y="263347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861449" y="2542984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37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861449" y="263347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37" y="0"/>
                  </a:moveTo>
                  <a:lnTo>
                    <a:pt x="0" y="9048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914400" y="2485643"/>
              <a:ext cx="5943600" cy="294640"/>
            </a:xfrm>
            <a:custGeom>
              <a:avLst/>
              <a:gdLst/>
              <a:ahLst/>
              <a:cxnLst/>
              <a:rect l="l" t="t" r="r" b="b"/>
              <a:pathLst>
                <a:path w="5943600" h="294639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88036"/>
                  </a:lnTo>
                  <a:lnTo>
                    <a:pt x="6096" y="288036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88036"/>
                  </a:lnTo>
                  <a:lnTo>
                    <a:pt x="0" y="294132"/>
                  </a:lnTo>
                  <a:lnTo>
                    <a:pt x="6096" y="294132"/>
                  </a:lnTo>
                  <a:lnTo>
                    <a:pt x="5937504" y="294132"/>
                  </a:lnTo>
                  <a:lnTo>
                    <a:pt x="5943600" y="294132"/>
                  </a:lnTo>
                  <a:lnTo>
                    <a:pt x="5943600" y="28803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850900" y="831563"/>
            <a:ext cx="5965825" cy="3275329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R="346075" algn="ctr">
              <a:lnSpc>
                <a:spcPts val="1100"/>
              </a:lnSpc>
              <a:spcBef>
                <a:spcPts val="114"/>
              </a:spcBef>
              <a:tabLst>
                <a:tab pos="477520" algn="l"/>
              </a:tabLst>
            </a:pPr>
            <a:r>
              <a:rPr sz="1200" spc="-710" dirty="0">
                <a:latin typeface="Tahoma"/>
                <a:cs typeface="Tahoma"/>
              </a:rPr>
              <a:t>→	→</a:t>
            </a:r>
            <a:endParaRPr sz="1200">
              <a:latin typeface="Tahoma"/>
              <a:cs typeface="Tahoma"/>
            </a:endParaRPr>
          </a:p>
          <a:p>
            <a:pPr marR="358140" algn="ctr">
              <a:lnSpc>
                <a:spcPts val="1100"/>
              </a:lnSpc>
            </a:pPr>
            <a:r>
              <a:rPr sz="1200" i="1" spc="-5" dirty="0">
                <a:latin typeface="Times New Roman"/>
                <a:cs typeface="Times New Roman"/>
              </a:rPr>
              <a:t>r</a:t>
            </a:r>
            <a:r>
              <a:rPr sz="1200" i="1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i="1" spc="-130" dirty="0">
                <a:latin typeface="Times New Roman"/>
                <a:cs typeface="Times New Roman"/>
              </a:rPr>
              <a:t>r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8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a</a:t>
            </a:r>
            <a:endParaRPr sz="1200">
              <a:latin typeface="Times New Roman"/>
              <a:cs typeface="Times New Roman"/>
            </a:endParaRPr>
          </a:p>
          <a:p>
            <a:pPr marL="63500" marR="74295">
              <a:lnSpc>
                <a:spcPct val="107900"/>
              </a:lnSpc>
              <a:spcBef>
                <a:spcPts val="200"/>
              </a:spcBef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you’re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sure about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back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check </a:t>
            </a:r>
            <a:r>
              <a:rPr sz="1100" dirty="0">
                <a:latin typeface="Calibri"/>
                <a:cs typeface="Calibri"/>
              </a:rPr>
              <a:t>out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sketch</a:t>
            </a:r>
            <a:r>
              <a:rPr sz="1100" spc="-5" dirty="0">
                <a:latin typeface="Calibri"/>
                <a:cs typeface="Calibri"/>
              </a:rPr>
              <a:t> for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addition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u="sng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vector </a:t>
            </a:r>
            <a:r>
              <a:rPr sz="1100" spc="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1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arithmetic</a:t>
            </a:r>
            <a:r>
              <a:rPr sz="1100" spc="-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section.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Now, notice that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vectors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a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v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are parallel.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Therefore</a:t>
            </a:r>
            <a:r>
              <a:rPr sz="1100" spc="-5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there is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number,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,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such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endParaRPr sz="1100">
              <a:latin typeface="Calibri"/>
              <a:cs typeface="Calibri"/>
            </a:endParaRPr>
          </a:p>
          <a:p>
            <a:pPr marR="331470" algn="ctr">
              <a:lnSpc>
                <a:spcPct val="100000"/>
              </a:lnSpc>
              <a:spcBef>
                <a:spcPts val="130"/>
              </a:spcBef>
            </a:pPr>
            <a:r>
              <a:rPr sz="1150" i="1" spc="15" dirty="0">
                <a:latin typeface="Times New Roman"/>
                <a:cs typeface="Times New Roman"/>
              </a:rPr>
              <a:t>a</a:t>
            </a:r>
            <a:r>
              <a:rPr sz="1150" i="1" spc="40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</a:t>
            </a:r>
            <a:r>
              <a:rPr sz="1150" spc="-50" dirty="0">
                <a:latin typeface="Times New Roman"/>
                <a:cs typeface="Times New Roman"/>
              </a:rPr>
              <a:t> </a:t>
            </a:r>
            <a:r>
              <a:rPr sz="1150" i="1" spc="215" dirty="0">
                <a:latin typeface="Times New Roman"/>
                <a:cs typeface="Times New Roman"/>
              </a:rPr>
              <a:t>t</a:t>
            </a:r>
            <a:r>
              <a:rPr sz="1150" i="1" spc="15" dirty="0">
                <a:latin typeface="Times New Roman"/>
                <a:cs typeface="Times New Roman"/>
              </a:rPr>
              <a:t>v</a:t>
            </a:r>
            <a:r>
              <a:rPr sz="1150" i="1" spc="-80" dirty="0">
                <a:latin typeface="Times New Roman"/>
                <a:cs typeface="Times New Roman"/>
              </a:rPr>
              <a:t> 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sz="1100" dirty="0">
                <a:latin typeface="Calibri"/>
                <a:cs typeface="Calibri"/>
              </a:rPr>
              <a:t>We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now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00">
              <a:latin typeface="Calibri"/>
              <a:cs typeface="Calibri"/>
            </a:endParaRPr>
          </a:p>
          <a:p>
            <a:pPr marL="2019935">
              <a:lnSpc>
                <a:spcPts val="1095"/>
              </a:lnSpc>
              <a:tabLst>
                <a:tab pos="2559050" algn="l"/>
              </a:tabLst>
            </a:pPr>
            <a:r>
              <a:rPr sz="1200" spc="-710" dirty="0">
                <a:latin typeface="Tahoma"/>
                <a:cs typeface="Tahoma"/>
              </a:rPr>
              <a:t>→	→</a:t>
            </a:r>
            <a:endParaRPr sz="1200">
              <a:latin typeface="Tahoma"/>
              <a:cs typeface="Tahoma"/>
            </a:endParaRPr>
          </a:p>
          <a:p>
            <a:pPr marL="2010410">
              <a:lnSpc>
                <a:spcPts val="1095"/>
              </a:lnSpc>
            </a:pPr>
            <a:r>
              <a:rPr sz="1200" i="1" spc="-5" dirty="0">
                <a:latin typeface="Times New Roman"/>
                <a:cs typeface="Times New Roman"/>
              </a:rPr>
              <a:t>r</a:t>
            </a:r>
            <a:r>
              <a:rPr sz="1200" i="1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i="1" spc="-130" dirty="0">
                <a:latin typeface="Times New Roman"/>
                <a:cs typeface="Times New Roman"/>
              </a:rPr>
              <a:t>r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-9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v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 </a:t>
            </a:r>
            <a:r>
              <a:rPr sz="1200" spc="-125" dirty="0">
                <a:latin typeface="Times New Roman"/>
                <a:cs typeface="Times New Roman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x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spc="-89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spc="-89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i="1" spc="5" dirty="0">
                <a:latin typeface="Times New Roman"/>
                <a:cs typeface="Times New Roman"/>
              </a:rPr>
              <a:t>z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baseline="-23809" dirty="0">
                <a:latin typeface="Times New Roman"/>
                <a:cs typeface="Times New Roman"/>
              </a:rPr>
              <a:t>   </a:t>
            </a:r>
            <a:r>
              <a:rPr sz="1050" spc="89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65" dirty="0">
                <a:latin typeface="Times New Roman"/>
                <a:cs typeface="Times New Roman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a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b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7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c</a:t>
            </a:r>
            <a:r>
              <a:rPr sz="1200" i="1" spc="130" dirty="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600">
              <a:latin typeface="Times New Roman"/>
              <a:cs typeface="Times New Roman"/>
            </a:endParaRPr>
          </a:p>
          <a:p>
            <a:pPr marL="62865" marR="17780">
              <a:lnSpc>
                <a:spcPct val="110800"/>
              </a:lnSpc>
            </a:pP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called</a:t>
            </a:r>
            <a:r>
              <a:rPr sz="1100" dirty="0">
                <a:latin typeface="Calibri"/>
                <a:cs typeface="Calibri"/>
              </a:rPr>
              <a:t> the </a:t>
            </a:r>
            <a:r>
              <a:rPr sz="1100" b="1" spc="-5" dirty="0">
                <a:latin typeface="Calibri"/>
                <a:cs typeface="Calibri"/>
              </a:rPr>
              <a:t>vector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form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of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the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equation</a:t>
            </a:r>
            <a:r>
              <a:rPr sz="1100" b="1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of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a </a:t>
            </a:r>
            <a:r>
              <a:rPr sz="1100" b="1" spc="-5" dirty="0">
                <a:latin typeface="Calibri"/>
                <a:cs typeface="Calibri"/>
              </a:rPr>
              <a:t>line</a:t>
            </a:r>
            <a:r>
              <a:rPr sz="1100" spc="-5" dirty="0">
                <a:latin typeface="Calibri"/>
                <a:cs typeface="Calibri"/>
              </a:rPr>
              <a:t>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part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 known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Notice that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50" i="1" spc="120" dirty="0">
                <a:latin typeface="Times New Roman"/>
                <a:cs typeface="Times New Roman"/>
              </a:rPr>
              <a:t>tv</a:t>
            </a:r>
            <a:r>
              <a:rPr sz="1150" i="1" spc="12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will be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vector that lies along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 and it tells us </a:t>
            </a:r>
            <a:r>
              <a:rPr sz="1100" dirty="0">
                <a:latin typeface="Calibri"/>
                <a:cs typeface="Calibri"/>
              </a:rPr>
              <a:t>how </a:t>
            </a:r>
            <a:r>
              <a:rPr sz="1100" spc="-5" dirty="0">
                <a:latin typeface="Calibri"/>
                <a:cs typeface="Calibri"/>
              </a:rPr>
              <a:t>far </a:t>
            </a:r>
            <a:r>
              <a:rPr sz="1100" dirty="0">
                <a:latin typeface="Calibri"/>
                <a:cs typeface="Calibri"/>
              </a:rPr>
              <a:t>from the </a:t>
            </a:r>
            <a:r>
              <a:rPr sz="1100" spc="-5" dirty="0">
                <a:latin typeface="Calibri"/>
                <a:cs typeface="Calibri"/>
              </a:rPr>
              <a:t>original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should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move.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i="1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positive we </a:t>
            </a:r>
            <a:r>
              <a:rPr sz="1100" dirty="0">
                <a:latin typeface="Calibri"/>
                <a:cs typeface="Calibri"/>
              </a:rPr>
              <a:t>move</a:t>
            </a:r>
            <a:r>
              <a:rPr sz="1100" spc="-5" dirty="0">
                <a:latin typeface="Calibri"/>
                <a:cs typeface="Calibri"/>
              </a:rPr>
              <a:t> away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from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 original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in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direction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160" dirty="0">
                <a:latin typeface="Calibri"/>
                <a:cs typeface="Calibri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v 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(right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our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sketch)</a:t>
            </a:r>
            <a:r>
              <a:rPr sz="1100" spc="3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i="1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negative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move</a:t>
            </a:r>
            <a:r>
              <a:rPr sz="1100" spc="-5" dirty="0">
                <a:latin typeface="Calibri"/>
                <a:cs typeface="Calibri"/>
              </a:rPr>
              <a:t> away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from</a:t>
            </a:r>
            <a:r>
              <a:rPr sz="1100" dirty="0">
                <a:latin typeface="Calibri"/>
                <a:cs typeface="Calibri"/>
              </a:rPr>
              <a:t> the </a:t>
            </a:r>
            <a:r>
              <a:rPr sz="1100" spc="-5" dirty="0">
                <a:latin typeface="Calibri"/>
                <a:cs typeface="Calibri"/>
              </a:rPr>
              <a:t>original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opposite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direction 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v</a:t>
            </a:r>
            <a:r>
              <a:rPr sz="1200" i="1" spc="-1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(left in </a:t>
            </a:r>
            <a:r>
              <a:rPr sz="1100" dirty="0">
                <a:latin typeface="Calibri"/>
                <a:cs typeface="Calibri"/>
              </a:rPr>
              <a:t>our </a:t>
            </a:r>
            <a:r>
              <a:rPr sz="1100" spc="-5" dirty="0">
                <a:latin typeface="Calibri"/>
                <a:cs typeface="Calibri"/>
              </a:rPr>
              <a:t>sketch).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spc="-5" dirty="0">
                <a:latin typeface="Calibri"/>
                <a:cs typeface="Calibri"/>
              </a:rPr>
              <a:t>varies </a:t>
            </a:r>
            <a:r>
              <a:rPr sz="1100" dirty="0">
                <a:latin typeface="Calibri"/>
                <a:cs typeface="Calibri"/>
              </a:rPr>
              <a:t>over </a:t>
            </a:r>
            <a:r>
              <a:rPr sz="1100" spc="-5" dirty="0">
                <a:latin typeface="Calibri"/>
                <a:cs typeface="Calibri"/>
              </a:rPr>
              <a:t>all possible values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will completely cover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 </a:t>
            </a:r>
            <a:r>
              <a:rPr sz="1100" dirty="0">
                <a:latin typeface="Calibri"/>
                <a:cs typeface="Calibri"/>
              </a:rPr>
              <a:t>sketch</a:t>
            </a:r>
            <a:r>
              <a:rPr sz="1100" spc="-5" dirty="0">
                <a:latin typeface="Calibri"/>
                <a:cs typeface="Calibri"/>
              </a:rPr>
              <a:t> shows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dependence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i="1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our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sketch.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389" y="7357845"/>
            <a:ext cx="5751195" cy="3943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sz="1100" spc="-5" dirty="0">
                <a:latin typeface="Calibri"/>
                <a:cs typeface="Calibri"/>
              </a:rPr>
              <a:t>There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several </a:t>
            </a:r>
            <a:r>
              <a:rPr sz="1100" dirty="0">
                <a:latin typeface="Calibri"/>
                <a:cs typeface="Calibri"/>
              </a:rPr>
              <a:t>other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alternate form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start </a:t>
            </a:r>
            <a:r>
              <a:rPr sz="1100" dirty="0">
                <a:latin typeface="Calibri"/>
                <a:cs typeface="Calibri"/>
              </a:rPr>
              <a:t>with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vector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slight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rewrite.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274863" y="7980624"/>
            <a:ext cx="41275" cy="187960"/>
            <a:chOff x="3274863" y="7980624"/>
            <a:chExt cx="41275" cy="187960"/>
          </a:xfrm>
        </p:grpSpPr>
        <p:sp>
          <p:nvSpPr>
            <p:cNvPr id="16" name="object 16"/>
            <p:cNvSpPr/>
            <p:nvPr/>
          </p:nvSpPr>
          <p:spPr>
            <a:xfrm>
              <a:off x="3278637" y="798439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278637" y="8074319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3852199" y="7980624"/>
            <a:ext cx="41275" cy="187960"/>
            <a:chOff x="3852199" y="7980624"/>
            <a:chExt cx="41275" cy="187960"/>
          </a:xfrm>
        </p:grpSpPr>
        <p:sp>
          <p:nvSpPr>
            <p:cNvPr id="19" name="object 19"/>
            <p:cNvSpPr/>
            <p:nvPr/>
          </p:nvSpPr>
          <p:spPr>
            <a:xfrm>
              <a:off x="3855973" y="798439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855973" y="8074319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1" name="object 21"/>
          <p:cNvGrpSpPr/>
          <p:nvPr/>
        </p:nvGrpSpPr>
        <p:grpSpPr>
          <a:xfrm>
            <a:off x="4105479" y="7980623"/>
            <a:ext cx="41275" cy="187960"/>
            <a:chOff x="4105479" y="7980623"/>
            <a:chExt cx="41275" cy="187960"/>
          </a:xfrm>
        </p:grpSpPr>
        <p:sp>
          <p:nvSpPr>
            <p:cNvPr id="22" name="object 22"/>
            <p:cNvSpPr/>
            <p:nvPr/>
          </p:nvSpPr>
          <p:spPr>
            <a:xfrm>
              <a:off x="4109253" y="798439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109253" y="807431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4501105" y="7980623"/>
            <a:ext cx="41275" cy="187960"/>
            <a:chOff x="4501105" y="7980623"/>
            <a:chExt cx="41275" cy="187960"/>
          </a:xfrm>
        </p:grpSpPr>
        <p:sp>
          <p:nvSpPr>
            <p:cNvPr id="25" name="object 25"/>
            <p:cNvSpPr/>
            <p:nvPr/>
          </p:nvSpPr>
          <p:spPr>
            <a:xfrm>
              <a:off x="4504879" y="798439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4504879" y="807431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7" name="object 27"/>
          <p:cNvGrpSpPr/>
          <p:nvPr/>
        </p:nvGrpSpPr>
        <p:grpSpPr>
          <a:xfrm>
            <a:off x="2659356" y="8236190"/>
            <a:ext cx="41275" cy="187960"/>
            <a:chOff x="2659356" y="8236190"/>
            <a:chExt cx="41275" cy="187960"/>
          </a:xfrm>
        </p:grpSpPr>
        <p:sp>
          <p:nvSpPr>
            <p:cNvPr id="28" name="object 28"/>
            <p:cNvSpPr/>
            <p:nvPr/>
          </p:nvSpPr>
          <p:spPr>
            <a:xfrm>
              <a:off x="2663130" y="8239963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5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663130" y="8329885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5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3071682" y="8236189"/>
            <a:ext cx="41275" cy="187960"/>
            <a:chOff x="3071682" y="8236189"/>
            <a:chExt cx="41275" cy="187960"/>
          </a:xfrm>
        </p:grpSpPr>
        <p:sp>
          <p:nvSpPr>
            <p:cNvPr id="31" name="object 31"/>
            <p:cNvSpPr/>
            <p:nvPr/>
          </p:nvSpPr>
          <p:spPr>
            <a:xfrm>
              <a:off x="3075456" y="8239963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5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075456" y="832988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5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3" name="object 33"/>
          <p:cNvGrpSpPr/>
          <p:nvPr/>
        </p:nvGrpSpPr>
        <p:grpSpPr>
          <a:xfrm>
            <a:off x="3274863" y="8236189"/>
            <a:ext cx="41275" cy="187960"/>
            <a:chOff x="3274863" y="8236189"/>
            <a:chExt cx="41275" cy="187960"/>
          </a:xfrm>
        </p:grpSpPr>
        <p:sp>
          <p:nvSpPr>
            <p:cNvPr id="34" name="object 34"/>
            <p:cNvSpPr/>
            <p:nvPr/>
          </p:nvSpPr>
          <p:spPr>
            <a:xfrm>
              <a:off x="3278637" y="8239963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278637" y="832988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6" name="object 36"/>
          <p:cNvGrpSpPr/>
          <p:nvPr/>
        </p:nvGrpSpPr>
        <p:grpSpPr>
          <a:xfrm>
            <a:off x="4606075" y="8236188"/>
            <a:ext cx="41275" cy="187960"/>
            <a:chOff x="4606075" y="8236188"/>
            <a:chExt cx="41275" cy="187960"/>
          </a:xfrm>
        </p:grpSpPr>
        <p:sp>
          <p:nvSpPr>
            <p:cNvPr id="37" name="object 37"/>
            <p:cNvSpPr/>
            <p:nvPr/>
          </p:nvSpPr>
          <p:spPr>
            <a:xfrm>
              <a:off x="4609849" y="8239962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99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09849" y="8329883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99" y="0"/>
                  </a:moveTo>
                  <a:lnTo>
                    <a:pt x="0" y="89921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9" name="object 39"/>
          <p:cNvSpPr txBox="1"/>
          <p:nvPr/>
        </p:nvSpPr>
        <p:spPr>
          <a:xfrm>
            <a:off x="2707647" y="8203521"/>
            <a:ext cx="542290" cy="2076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i="1" spc="10" dirty="0">
                <a:latin typeface="Times New Roman"/>
                <a:cs typeface="Times New Roman"/>
              </a:rPr>
              <a:t>x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25" dirty="0">
                <a:latin typeface="Times New Roman"/>
                <a:cs typeface="Times New Roman"/>
              </a:rPr>
              <a:t>y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z  </a:t>
            </a:r>
            <a:r>
              <a:rPr sz="1200" i="1" spc="-14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002732" y="7874274"/>
            <a:ext cx="1643380" cy="5365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32740" marR="43180" indent="-295275">
              <a:lnSpc>
                <a:spcPct val="139700"/>
              </a:lnSpc>
              <a:spcBef>
                <a:spcPts val="100"/>
              </a:spcBef>
            </a:pPr>
            <a:r>
              <a:rPr sz="1200" i="1" dirty="0">
                <a:latin typeface="Times New Roman"/>
                <a:cs typeface="Times New Roman"/>
              </a:rPr>
              <a:t>r</a:t>
            </a:r>
            <a:r>
              <a:rPr sz="1200" i="1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 </a:t>
            </a:r>
            <a:r>
              <a:rPr sz="1200" spc="-125" dirty="0">
                <a:latin typeface="Times New Roman"/>
                <a:cs typeface="Times New Roman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x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spc="-75" baseline="-2564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spc="-75" baseline="-2564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i="1" spc="10" dirty="0">
                <a:latin typeface="Times New Roman"/>
                <a:cs typeface="Times New Roman"/>
              </a:rPr>
              <a:t>z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   </a:t>
            </a:r>
            <a:r>
              <a:rPr sz="975" spc="-75" baseline="-2564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i="1" spc="15" dirty="0">
                <a:latin typeface="Times New Roman"/>
                <a:cs typeface="Times New Roman"/>
              </a:rPr>
              <a:t>a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b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7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c </a:t>
            </a:r>
            <a:r>
              <a:rPr sz="1200" i="1" spc="130" dirty="0">
                <a:latin typeface="Times New Roman"/>
                <a:cs typeface="Times New Roman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x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</a:t>
            </a:r>
            <a:r>
              <a:rPr sz="975" spc="-7" baseline="-2564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r>
              <a:rPr sz="1200" i="1" spc="15" dirty="0">
                <a:latin typeface="Times New Roman"/>
                <a:cs typeface="Times New Roman"/>
              </a:rPr>
              <a:t>a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</a:t>
            </a:r>
            <a:r>
              <a:rPr sz="975" spc="-7" baseline="-2564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tb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95" dirty="0">
                <a:latin typeface="Times New Roman"/>
                <a:cs typeface="Times New Roman"/>
              </a:rPr>
              <a:t> </a:t>
            </a:r>
            <a:r>
              <a:rPr sz="1200" i="1" spc="10" dirty="0">
                <a:latin typeface="Times New Roman"/>
                <a:cs typeface="Times New Roman"/>
              </a:rPr>
              <a:t>z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</a:t>
            </a:r>
            <a:r>
              <a:rPr sz="975" spc="-7" baseline="-2564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038056" y="7853223"/>
            <a:ext cx="88265" cy="20764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01700" y="8616157"/>
            <a:ext cx="5228590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only</a:t>
            </a:r>
            <a:r>
              <a:rPr sz="1100" dirty="0">
                <a:latin typeface="Calibri"/>
                <a:cs typeface="Calibri"/>
              </a:rPr>
              <a:t> way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be equal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components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equal.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other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words,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3" name="object 4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67000" y="4445114"/>
            <a:ext cx="2390774" cy="263819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70612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R="8255" algn="ctr">
              <a:lnSpc>
                <a:spcPts val="1435"/>
              </a:lnSpc>
            </a:pP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35" dirty="0">
                <a:latin typeface="Times New Roman"/>
                <a:cs typeface="Times New Roman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x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ta</a:t>
            </a:r>
            <a:endParaRPr sz="1200">
              <a:latin typeface="Times New Roman"/>
              <a:cs typeface="Times New Roman"/>
            </a:endParaRPr>
          </a:p>
          <a:p>
            <a:pPr marL="2656205" marR="2646045" indent="6985" algn="ctr">
              <a:lnSpc>
                <a:spcPct val="127600"/>
              </a:lnSpc>
            </a:pPr>
            <a:r>
              <a:rPr sz="1200" i="1" dirty="0">
                <a:latin typeface="Times New Roman"/>
                <a:cs typeface="Times New Roman"/>
              </a:rPr>
              <a:t>y</a:t>
            </a:r>
            <a:r>
              <a:rPr sz="1200" i="1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90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2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tb 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35" dirty="0">
                <a:latin typeface="Times New Roman"/>
                <a:cs typeface="Times New Roman"/>
              </a:rPr>
              <a:t> </a:t>
            </a:r>
            <a:r>
              <a:rPr sz="1200" i="1" spc="5" dirty="0">
                <a:latin typeface="Times New Roman"/>
                <a:cs typeface="Times New Roman"/>
              </a:rPr>
              <a:t>z</a:t>
            </a:r>
            <a:r>
              <a:rPr sz="1050" spc="-7" baseline="-23809" dirty="0">
                <a:latin typeface="Times New Roman"/>
                <a:cs typeface="Times New Roman"/>
              </a:rPr>
              <a:t>0</a:t>
            </a:r>
            <a:r>
              <a:rPr sz="1050" baseline="-23809" dirty="0">
                <a:latin typeface="Times New Roman"/>
                <a:cs typeface="Times New Roman"/>
              </a:rPr>
              <a:t> </a:t>
            </a:r>
            <a:r>
              <a:rPr sz="1050" spc="-44" baseline="-2380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tc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914400" y="4018788"/>
            <a:ext cx="5943600" cy="416559"/>
            <a:chOff x="914400" y="4018788"/>
            <a:chExt cx="5943600" cy="416559"/>
          </a:xfrm>
        </p:grpSpPr>
        <p:sp>
          <p:nvSpPr>
            <p:cNvPr id="4" name="object 4"/>
            <p:cNvSpPr/>
            <p:nvPr/>
          </p:nvSpPr>
          <p:spPr>
            <a:xfrm>
              <a:off x="920495" y="4024884"/>
              <a:ext cx="5931535" cy="403860"/>
            </a:xfrm>
            <a:custGeom>
              <a:avLst/>
              <a:gdLst/>
              <a:ahLst/>
              <a:cxnLst/>
              <a:rect l="l" t="t" r="r" b="b"/>
              <a:pathLst>
                <a:path w="5931534" h="403860">
                  <a:moveTo>
                    <a:pt x="5931408" y="0"/>
                  </a:moveTo>
                  <a:lnTo>
                    <a:pt x="0" y="0"/>
                  </a:lnTo>
                  <a:lnTo>
                    <a:pt x="0" y="403860"/>
                  </a:lnTo>
                  <a:lnTo>
                    <a:pt x="5931408" y="403860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173286" y="4226955"/>
              <a:ext cx="360680" cy="0"/>
            </a:xfrm>
            <a:custGeom>
              <a:avLst/>
              <a:gdLst/>
              <a:ahLst/>
              <a:cxnLst/>
              <a:rect l="l" t="t" r="r" b="b"/>
              <a:pathLst>
                <a:path w="360679">
                  <a:moveTo>
                    <a:pt x="0" y="0"/>
                  </a:moveTo>
                  <a:lnTo>
                    <a:pt x="360498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3696129" y="4226955"/>
              <a:ext cx="379730" cy="0"/>
            </a:xfrm>
            <a:custGeom>
              <a:avLst/>
              <a:gdLst/>
              <a:ahLst/>
              <a:cxnLst/>
              <a:rect l="l" t="t" r="r" b="b"/>
              <a:pathLst>
                <a:path w="379729">
                  <a:moveTo>
                    <a:pt x="0" y="0"/>
                  </a:moveTo>
                  <a:lnTo>
                    <a:pt x="379597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38069" y="4226956"/>
              <a:ext cx="351790" cy="0"/>
            </a:xfrm>
            <a:custGeom>
              <a:avLst/>
              <a:gdLst/>
              <a:ahLst/>
              <a:cxnLst/>
              <a:rect l="l" t="t" r="r" b="b"/>
              <a:pathLst>
                <a:path w="351789">
                  <a:moveTo>
                    <a:pt x="0" y="0"/>
                  </a:moveTo>
                  <a:lnTo>
                    <a:pt x="351346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914400" y="4018787"/>
              <a:ext cx="5943600" cy="416559"/>
            </a:xfrm>
            <a:custGeom>
              <a:avLst/>
              <a:gdLst/>
              <a:ahLst/>
              <a:cxnLst/>
              <a:rect l="l" t="t" r="r" b="b"/>
              <a:pathLst>
                <a:path w="5943600" h="41656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409956"/>
                  </a:lnTo>
                  <a:lnTo>
                    <a:pt x="6096" y="409956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409956"/>
                  </a:lnTo>
                  <a:lnTo>
                    <a:pt x="0" y="416052"/>
                  </a:lnTo>
                  <a:lnTo>
                    <a:pt x="6096" y="416052"/>
                  </a:lnTo>
                  <a:lnTo>
                    <a:pt x="5937504" y="416052"/>
                  </a:lnTo>
                  <a:lnTo>
                    <a:pt x="5943600" y="416052"/>
                  </a:lnTo>
                  <a:lnTo>
                    <a:pt x="5943600" y="40995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850900" y="1774038"/>
            <a:ext cx="6041390" cy="39497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63500" marR="172085">
              <a:lnSpc>
                <a:spcPct val="109600"/>
              </a:lnSpc>
              <a:spcBef>
                <a:spcPts val="105"/>
              </a:spcBef>
            </a:pP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set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called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parametric</a:t>
            </a:r>
            <a:r>
              <a:rPr sz="1100" b="1" spc="10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form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of </a:t>
            </a:r>
            <a:r>
              <a:rPr sz="1100" b="1" dirty="0">
                <a:latin typeface="Calibri"/>
                <a:cs typeface="Calibri"/>
              </a:rPr>
              <a:t>the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equation</a:t>
            </a:r>
            <a:r>
              <a:rPr sz="1100" b="1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of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a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line</a:t>
            </a:r>
            <a:r>
              <a:rPr sz="1100" spc="-5" dirty="0">
                <a:latin typeface="Calibri"/>
                <a:cs typeface="Calibri"/>
              </a:rPr>
              <a:t>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Notice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as </a:t>
            </a:r>
            <a:r>
              <a:rPr sz="1100" dirty="0">
                <a:latin typeface="Calibri"/>
                <a:cs typeface="Calibri"/>
              </a:rPr>
              <a:t>well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is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really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nothing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more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an</a:t>
            </a:r>
            <a:r>
              <a:rPr sz="1100" dirty="0">
                <a:latin typeface="Calibri"/>
                <a:cs typeface="Calibri"/>
              </a:rPr>
              <a:t> extension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parametric</a:t>
            </a:r>
            <a:r>
              <a:rPr sz="1100" u="sng" spc="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sz="1100" u="sng" spc="-5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equations</a:t>
            </a:r>
            <a:r>
              <a:rPr sz="1100" dirty="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previously.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only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difference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that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now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working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three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dimensions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instead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dimensions.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3500" marR="104139" algn="just">
              <a:lnSpc>
                <a:spcPct val="109500"/>
              </a:lnSpc>
            </a:pP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get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dirty="0">
                <a:latin typeface="Calibri"/>
                <a:cs typeface="Calibri"/>
              </a:rPr>
              <a:t>on </a:t>
            </a:r>
            <a:r>
              <a:rPr sz="1100" spc="-5" dirty="0">
                <a:latin typeface="Calibri"/>
                <a:cs typeface="Calibri"/>
              </a:rPr>
              <a:t>the line </a:t>
            </a:r>
            <a:r>
              <a:rPr sz="1100" spc="-10" dirty="0">
                <a:latin typeface="Calibri"/>
                <a:cs typeface="Calibri"/>
              </a:rPr>
              <a:t>all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10" dirty="0">
                <a:latin typeface="Calibri"/>
                <a:cs typeface="Calibri"/>
              </a:rPr>
              <a:t>do </a:t>
            </a:r>
            <a:r>
              <a:rPr sz="1100" spc="-5" dirty="0">
                <a:latin typeface="Calibri"/>
                <a:cs typeface="Calibri"/>
              </a:rPr>
              <a:t>is pick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spc="-5" dirty="0">
                <a:latin typeface="Calibri"/>
                <a:cs typeface="Calibri"/>
              </a:rPr>
              <a:t>and plug into either form </a:t>
            </a:r>
            <a:r>
              <a:rPr sz="1100" dirty="0">
                <a:latin typeface="Calibri"/>
                <a:cs typeface="Calibri"/>
              </a:rPr>
              <a:t>of the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</a:t>
            </a:r>
            <a:r>
              <a:rPr sz="1100" dirty="0">
                <a:latin typeface="Calibri"/>
                <a:cs typeface="Calibri"/>
              </a:rPr>
              <a:t>the vector </a:t>
            </a:r>
            <a:r>
              <a:rPr sz="1100" spc="-5" dirty="0">
                <a:latin typeface="Calibri"/>
                <a:cs typeface="Calibri"/>
              </a:rPr>
              <a:t>form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get </a:t>
            </a:r>
            <a:r>
              <a:rPr sz="1100" dirty="0">
                <a:latin typeface="Calibri"/>
                <a:cs typeface="Calibri"/>
              </a:rPr>
              <a:t>a </a:t>
            </a:r>
            <a:r>
              <a:rPr sz="1100" spc="-5" dirty="0">
                <a:latin typeface="Calibri"/>
                <a:cs typeface="Calibri"/>
              </a:rPr>
              <a:t>position vector for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point and in the parametric form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get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actual coordinates 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2865" marR="30480" algn="just">
              <a:lnSpc>
                <a:spcPct val="110000"/>
              </a:lnSpc>
            </a:pPr>
            <a:r>
              <a:rPr sz="1100" spc="-5" dirty="0">
                <a:latin typeface="Calibri"/>
                <a:cs typeface="Calibri"/>
              </a:rPr>
              <a:t>There is one </a:t>
            </a:r>
            <a:r>
              <a:rPr sz="1100" dirty="0">
                <a:latin typeface="Calibri"/>
                <a:cs typeface="Calibri"/>
              </a:rPr>
              <a:t>more </a:t>
            </a:r>
            <a:r>
              <a:rPr sz="1100" spc="-5" dirty="0">
                <a:latin typeface="Calibri"/>
                <a:cs typeface="Calibri"/>
              </a:rPr>
              <a:t>form </a:t>
            </a:r>
            <a:r>
              <a:rPr sz="1100" dirty="0">
                <a:latin typeface="Calibri"/>
                <a:cs typeface="Calibri"/>
              </a:rPr>
              <a:t>of the </a:t>
            </a:r>
            <a:r>
              <a:rPr sz="1100" spc="-5" dirty="0">
                <a:latin typeface="Calibri"/>
                <a:cs typeface="Calibri"/>
              </a:rPr>
              <a:t>line that we want to look at.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assume that </a:t>
            </a:r>
            <a:r>
              <a:rPr sz="1100" i="1" spc="-5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, </a:t>
            </a:r>
            <a:r>
              <a:rPr sz="1100" i="1" spc="-5" dirty="0">
                <a:latin typeface="Calibri"/>
                <a:cs typeface="Calibri"/>
              </a:rPr>
              <a:t>b</a:t>
            </a:r>
            <a:r>
              <a:rPr sz="1100" spc="-5" dirty="0">
                <a:latin typeface="Calibri"/>
                <a:cs typeface="Calibri"/>
              </a:rPr>
              <a:t>, and </a:t>
            </a:r>
            <a:r>
              <a:rPr sz="1100" i="1" dirty="0">
                <a:latin typeface="Calibri"/>
                <a:cs typeface="Calibri"/>
              </a:rPr>
              <a:t>c </a:t>
            </a:r>
            <a:r>
              <a:rPr sz="1100" spc="-5" dirty="0">
                <a:latin typeface="Calibri"/>
                <a:cs typeface="Calibri"/>
              </a:rPr>
              <a:t>are all non-zero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numbers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can </a:t>
            </a:r>
            <a:r>
              <a:rPr sz="1100" dirty="0">
                <a:latin typeface="Calibri"/>
                <a:cs typeface="Calibri"/>
              </a:rPr>
              <a:t>solve </a:t>
            </a:r>
            <a:r>
              <a:rPr sz="1100" spc="-5" dirty="0">
                <a:latin typeface="Calibri"/>
                <a:cs typeface="Calibri"/>
              </a:rPr>
              <a:t>each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the equations in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parametric form </a:t>
            </a:r>
            <a:r>
              <a:rPr sz="1100" dirty="0">
                <a:latin typeface="Calibri"/>
                <a:cs typeface="Calibri"/>
              </a:rPr>
              <a:t>of the </a:t>
            </a:r>
            <a:r>
              <a:rPr sz="1100" spc="-5" dirty="0">
                <a:latin typeface="Calibri"/>
                <a:cs typeface="Calibri"/>
              </a:rPr>
              <a:t>line for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 </a:t>
            </a:r>
            <a:r>
              <a:rPr sz="1100" dirty="0">
                <a:latin typeface="Calibri"/>
                <a:cs typeface="Calibri"/>
              </a:rPr>
              <a:t>can then </a:t>
            </a:r>
            <a:r>
              <a:rPr sz="1100" spc="-5" dirty="0">
                <a:latin typeface="Calibri"/>
                <a:cs typeface="Calibri"/>
              </a:rPr>
              <a:t>set all 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dirty="0">
                <a:latin typeface="Calibri"/>
                <a:cs typeface="Calibri"/>
              </a:rPr>
              <a:t> each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other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since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same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number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each.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Doing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gives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2338705" marR="2316480" algn="ctr">
              <a:lnSpc>
                <a:spcPct val="117500"/>
              </a:lnSpc>
              <a:tabLst>
                <a:tab pos="2870200" algn="l"/>
                <a:tab pos="3402329" algn="l"/>
              </a:tabLst>
            </a:pP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8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-25" dirty="0">
                <a:latin typeface="Times New Roman"/>
                <a:cs typeface="Times New Roman"/>
              </a:rPr>
              <a:t>x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  </a:t>
            </a:r>
            <a:r>
              <a:rPr sz="1800" baseline="-34722" dirty="0">
                <a:latin typeface="Symbol"/>
                <a:cs typeface="Symbol"/>
              </a:rPr>
              <a:t></a:t>
            </a:r>
            <a:r>
              <a:rPr sz="1800" baseline="-34722" dirty="0">
                <a:latin typeface="Times New Roman"/>
                <a:cs typeface="Times New Roman"/>
              </a:rPr>
              <a:t> </a:t>
            </a:r>
            <a:r>
              <a:rPr sz="1800" spc="-172" baseline="-34722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y</a:t>
            </a:r>
            <a:r>
              <a:rPr sz="1200" i="1" spc="-6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1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  </a:t>
            </a:r>
            <a:r>
              <a:rPr sz="1800" baseline="-34722" dirty="0">
                <a:latin typeface="Symbol"/>
                <a:cs typeface="Symbol"/>
              </a:rPr>
              <a:t></a:t>
            </a:r>
            <a:r>
              <a:rPr sz="1800" spc="195" baseline="-34722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z</a:t>
            </a:r>
            <a:r>
              <a:rPr sz="1200" i="1" spc="-5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10" dirty="0">
                <a:latin typeface="Times New Roman"/>
                <a:cs typeface="Times New Roman"/>
              </a:rPr>
              <a:t>z</a:t>
            </a:r>
            <a:r>
              <a:rPr sz="975" spc="22" baseline="-25641" dirty="0">
                <a:latin typeface="Times New Roman"/>
                <a:cs typeface="Times New Roman"/>
              </a:rPr>
              <a:t>0  </a:t>
            </a:r>
            <a:r>
              <a:rPr sz="1200" i="1" dirty="0">
                <a:latin typeface="Times New Roman"/>
                <a:cs typeface="Times New Roman"/>
              </a:rPr>
              <a:t>a	b	c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63500" algn="just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called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b="1" spc="-5" dirty="0">
                <a:latin typeface="Calibri"/>
                <a:cs typeface="Calibri"/>
              </a:rPr>
              <a:t>symmetric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equations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of</a:t>
            </a:r>
            <a:r>
              <a:rPr sz="1100" b="1" spc="5" dirty="0">
                <a:latin typeface="Calibri"/>
                <a:cs typeface="Calibri"/>
              </a:rPr>
              <a:t> </a:t>
            </a:r>
            <a:r>
              <a:rPr sz="1100" b="1" dirty="0">
                <a:latin typeface="Calibri"/>
                <a:cs typeface="Calibri"/>
              </a:rPr>
              <a:t>the</a:t>
            </a:r>
            <a:r>
              <a:rPr sz="1100" b="1" spc="-15" dirty="0">
                <a:latin typeface="Calibri"/>
                <a:cs typeface="Calibri"/>
              </a:rPr>
              <a:t> </a:t>
            </a:r>
            <a:r>
              <a:rPr sz="1100" b="1" spc="-5" dirty="0">
                <a:latin typeface="Calibri"/>
                <a:cs typeface="Calibri"/>
              </a:rPr>
              <a:t>line</a:t>
            </a:r>
            <a:r>
              <a:rPr sz="1100" spc="-5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Calibri"/>
              <a:cs typeface="Calibri"/>
            </a:endParaRPr>
          </a:p>
          <a:p>
            <a:pPr marL="62865" marR="80645">
              <a:lnSpc>
                <a:spcPct val="108600"/>
              </a:lnSpc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, </a:t>
            </a:r>
            <a:r>
              <a:rPr sz="1100" i="1" spc="-5" dirty="0">
                <a:latin typeface="Calibri"/>
                <a:cs typeface="Calibri"/>
              </a:rPr>
              <a:t>b</a:t>
            </a:r>
            <a:r>
              <a:rPr sz="1100" spc="-5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c </a:t>
            </a:r>
            <a:r>
              <a:rPr sz="1100" spc="-5" dirty="0">
                <a:latin typeface="Calibri"/>
                <a:cs typeface="Calibri"/>
              </a:rPr>
              <a:t>does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happen</a:t>
            </a:r>
            <a:r>
              <a:rPr sz="1100" dirty="0">
                <a:latin typeface="Calibri"/>
                <a:cs typeface="Calibri"/>
              </a:rPr>
              <a:t> to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 </a:t>
            </a:r>
            <a:r>
              <a:rPr sz="1100" spc="-5" dirty="0">
                <a:latin typeface="Calibri"/>
                <a:cs typeface="Calibri"/>
              </a:rPr>
              <a:t>still write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down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symmetric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see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 let’s </a:t>
            </a:r>
            <a:r>
              <a:rPr sz="1100" spc="-5" dirty="0">
                <a:latin typeface="Calibri"/>
                <a:cs typeface="Calibri"/>
              </a:rPr>
              <a:t>suppose that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b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0 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 this </a:t>
            </a:r>
            <a:r>
              <a:rPr sz="1100" dirty="0">
                <a:latin typeface="Calibri"/>
                <a:cs typeface="Calibri"/>
              </a:rPr>
              <a:t>case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spc="-5" dirty="0">
                <a:latin typeface="Calibri"/>
                <a:cs typeface="Calibri"/>
              </a:rPr>
              <a:t>will not exist in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parametric equation for </a:t>
            </a:r>
            <a:r>
              <a:rPr sz="1100" i="1" dirty="0">
                <a:latin typeface="Calibri"/>
                <a:cs typeface="Calibri"/>
              </a:rPr>
              <a:t>y </a:t>
            </a:r>
            <a:r>
              <a:rPr sz="1100" spc="-10" dirty="0">
                <a:latin typeface="Calibri"/>
                <a:cs typeface="Calibri"/>
              </a:rPr>
              <a:t>and </a:t>
            </a:r>
            <a:r>
              <a:rPr sz="1100" dirty="0">
                <a:latin typeface="Calibri"/>
                <a:cs typeface="Calibri"/>
              </a:rPr>
              <a:t>so we </a:t>
            </a:r>
            <a:r>
              <a:rPr sz="1100" spc="-5" dirty="0">
                <a:latin typeface="Calibri"/>
                <a:cs typeface="Calibri"/>
              </a:rPr>
              <a:t>will only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solve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i="1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z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.  We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then</a:t>
            </a:r>
            <a:r>
              <a:rPr sz="1100" dirty="0">
                <a:latin typeface="Calibri"/>
                <a:cs typeface="Calibri"/>
              </a:rPr>
              <a:t> set</a:t>
            </a:r>
            <a:r>
              <a:rPr sz="1100" spc="-5" dirty="0">
                <a:latin typeface="Calibri"/>
                <a:cs typeface="Calibri"/>
              </a:rPr>
              <a:t> those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acknowledge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 for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-1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3011879" y="5937011"/>
            <a:ext cx="359410" cy="0"/>
          </a:xfrm>
          <a:custGeom>
            <a:avLst/>
            <a:gdLst/>
            <a:ahLst/>
            <a:cxnLst/>
            <a:rect l="l" t="t" r="r" b="b"/>
            <a:pathLst>
              <a:path w="359410">
                <a:moveTo>
                  <a:pt x="0" y="0"/>
                </a:moveTo>
                <a:lnTo>
                  <a:pt x="358809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3532271" y="5937012"/>
            <a:ext cx="349885" cy="0"/>
          </a:xfrm>
          <a:custGeom>
            <a:avLst/>
            <a:gdLst/>
            <a:ahLst/>
            <a:cxnLst/>
            <a:rect l="l" t="t" r="r" b="b"/>
            <a:pathLst>
              <a:path w="349885">
                <a:moveTo>
                  <a:pt x="0" y="0"/>
                </a:moveTo>
                <a:lnTo>
                  <a:pt x="349700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2977710" y="5680545"/>
            <a:ext cx="933450" cy="4552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5260" marR="43180" indent="-125095">
              <a:lnSpc>
                <a:spcPct val="117500"/>
              </a:lnSpc>
              <a:spcBef>
                <a:spcPts val="100"/>
              </a:spcBef>
              <a:tabLst>
                <a:tab pos="694055" algn="l"/>
              </a:tabLst>
            </a:pPr>
            <a:r>
              <a:rPr sz="1200" i="1" spc="-5" dirty="0">
                <a:latin typeface="Times New Roman"/>
                <a:cs typeface="Times New Roman"/>
              </a:rPr>
              <a:t>x</a:t>
            </a:r>
            <a:r>
              <a:rPr sz="1200" i="1" spc="-8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40" dirty="0">
                <a:latin typeface="Times New Roman"/>
                <a:cs typeface="Times New Roman"/>
              </a:rPr>
              <a:t> </a:t>
            </a:r>
            <a:r>
              <a:rPr sz="1200" i="1" spc="-30" dirty="0">
                <a:latin typeface="Times New Roman"/>
                <a:cs typeface="Times New Roman"/>
              </a:rPr>
              <a:t>x</a:t>
            </a:r>
            <a:r>
              <a:rPr sz="975" spc="30" baseline="-25641" dirty="0">
                <a:latin typeface="Times New Roman"/>
                <a:cs typeface="Times New Roman"/>
              </a:rPr>
              <a:t>0</a:t>
            </a:r>
            <a:r>
              <a:rPr sz="975" baseline="-25641" dirty="0">
                <a:latin typeface="Times New Roman"/>
                <a:cs typeface="Times New Roman"/>
              </a:rPr>
              <a:t>   </a:t>
            </a:r>
            <a:r>
              <a:rPr sz="1800" spc="-7" baseline="-34722" dirty="0">
                <a:latin typeface="Symbol"/>
                <a:cs typeface="Symbol"/>
              </a:rPr>
              <a:t></a:t>
            </a:r>
            <a:r>
              <a:rPr sz="1800" spc="187" baseline="-34722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spc="-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200" i="1" spc="5" dirty="0">
                <a:latin typeface="Times New Roman"/>
                <a:cs typeface="Times New Roman"/>
              </a:rPr>
              <a:t>z</a:t>
            </a:r>
            <a:r>
              <a:rPr sz="975" spc="15" baseline="-25641" dirty="0">
                <a:latin typeface="Times New Roman"/>
                <a:cs typeface="Times New Roman"/>
              </a:rPr>
              <a:t>0  </a:t>
            </a:r>
            <a:r>
              <a:rPr sz="1200" i="1" spc="-5" dirty="0">
                <a:latin typeface="Times New Roman"/>
                <a:cs typeface="Times New Roman"/>
              </a:rPr>
              <a:t>a	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698965" y="5913680"/>
            <a:ext cx="69850" cy="1308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650" spc="20" dirty="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91640" y="5810930"/>
            <a:ext cx="333375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200" i="1" spc="-5" dirty="0">
                <a:latin typeface="Times New Roman"/>
                <a:cs typeface="Times New Roman"/>
              </a:rPr>
              <a:t>y</a:t>
            </a:r>
            <a:r>
              <a:rPr sz="1200" i="1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45" dirty="0">
                <a:latin typeface="Times New Roman"/>
                <a:cs typeface="Times New Roman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01657" y="6302664"/>
            <a:ext cx="1811020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Let’s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take</a:t>
            </a:r>
            <a:r>
              <a:rPr sz="1100" dirty="0">
                <a:latin typeface="Calibri"/>
                <a:cs typeface="Calibri"/>
              </a:rPr>
              <a:t> a </a:t>
            </a:r>
            <a:r>
              <a:rPr sz="1100" spc="-5" dirty="0">
                <a:latin typeface="Calibri"/>
                <a:cs typeface="Calibri"/>
              </a:rPr>
              <a:t>look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5942" y="6646529"/>
            <a:ext cx="5798185" cy="1873885"/>
          </a:xfrm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204"/>
              </a:spcBef>
            </a:pPr>
            <a:r>
              <a:rPr sz="1800" b="1" i="1" spc="-7" baseline="4629" dirty="0">
                <a:latin typeface="Times New Roman"/>
                <a:cs typeface="Times New Roman"/>
              </a:rPr>
              <a:t>Example</a:t>
            </a:r>
            <a:r>
              <a:rPr sz="1800" b="1" i="1" baseline="4629" dirty="0">
                <a:latin typeface="Times New Roman"/>
                <a:cs typeface="Times New Roman"/>
              </a:rPr>
              <a:t> 1</a:t>
            </a:r>
            <a:r>
              <a:rPr sz="1800" b="1" i="1" spc="494" baseline="4629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Write</a:t>
            </a:r>
            <a:r>
              <a:rPr sz="1650" spc="22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down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-7" baseline="5050" dirty="0">
                <a:latin typeface="Calibri"/>
                <a:cs typeface="Calibri"/>
              </a:rPr>
              <a:t> equation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of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 that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passes through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points</a:t>
            </a:r>
            <a:r>
              <a:rPr sz="1650" spc="202" baseline="5050" dirty="0">
                <a:latin typeface="Calibri"/>
                <a:cs typeface="Calibri"/>
              </a:rPr>
              <a:t> </a:t>
            </a:r>
            <a:r>
              <a:rPr sz="1600" spc="-20" dirty="0">
                <a:latin typeface="Symbol"/>
                <a:cs typeface="Symbol"/>
              </a:rPr>
              <a:t></a:t>
            </a:r>
            <a:r>
              <a:rPr sz="1800" spc="-30" baseline="4629" dirty="0">
                <a:latin typeface="Times New Roman"/>
                <a:cs typeface="Times New Roman"/>
              </a:rPr>
              <a:t>2,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60" baseline="4629" dirty="0">
                <a:latin typeface="Symbol"/>
                <a:cs typeface="Symbol"/>
              </a:rPr>
              <a:t></a:t>
            </a:r>
            <a:r>
              <a:rPr sz="1800" spc="-60" baseline="4629" dirty="0">
                <a:latin typeface="Times New Roman"/>
                <a:cs typeface="Times New Roman"/>
              </a:rPr>
              <a:t>1,</a:t>
            </a:r>
            <a:r>
              <a:rPr sz="1800" spc="-277" baseline="4629" dirty="0">
                <a:latin typeface="Times New Roman"/>
                <a:cs typeface="Times New Roman"/>
              </a:rPr>
              <a:t> </a:t>
            </a:r>
            <a:r>
              <a:rPr sz="1800" spc="-82" baseline="4629" dirty="0">
                <a:latin typeface="Times New Roman"/>
                <a:cs typeface="Times New Roman"/>
              </a:rPr>
              <a:t>3</a:t>
            </a:r>
            <a:r>
              <a:rPr sz="1600" spc="-55" dirty="0">
                <a:latin typeface="Symbol"/>
                <a:cs typeface="Symbol"/>
              </a:rPr>
              <a:t></a:t>
            </a:r>
            <a:r>
              <a:rPr sz="1600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</a:t>
            </a:r>
            <a:endParaRPr sz="1650" baseline="5050">
              <a:latin typeface="Calibri"/>
              <a:cs typeface="Calibri"/>
            </a:endParaRPr>
          </a:p>
          <a:p>
            <a:pPr marL="19050">
              <a:lnSpc>
                <a:spcPct val="100000"/>
              </a:lnSpc>
              <a:spcBef>
                <a:spcPts val="110"/>
              </a:spcBef>
            </a:pPr>
            <a:r>
              <a:rPr sz="1600" spc="-100" dirty="0">
                <a:latin typeface="Symbol"/>
                <a:cs typeface="Symbol"/>
              </a:rPr>
              <a:t></a:t>
            </a:r>
            <a:r>
              <a:rPr sz="1800" spc="-150" baseline="4629" dirty="0">
                <a:latin typeface="Times New Roman"/>
                <a:cs typeface="Times New Roman"/>
              </a:rPr>
              <a:t>1,</a:t>
            </a:r>
            <a:r>
              <a:rPr sz="1800" spc="-232" baseline="4629" dirty="0">
                <a:latin typeface="Times New Roman"/>
                <a:cs typeface="Times New Roman"/>
              </a:rPr>
              <a:t> </a:t>
            </a:r>
            <a:r>
              <a:rPr sz="1800" spc="-22" baseline="4629" dirty="0">
                <a:latin typeface="Times New Roman"/>
                <a:cs typeface="Times New Roman"/>
              </a:rPr>
              <a:t>4,</a:t>
            </a:r>
            <a:r>
              <a:rPr sz="1800" spc="-232" baseline="4629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</a:t>
            </a:r>
            <a:r>
              <a:rPr sz="1800" baseline="4629" dirty="0">
                <a:latin typeface="Times New Roman"/>
                <a:cs typeface="Times New Roman"/>
              </a:rPr>
              <a:t>3</a:t>
            </a:r>
            <a:r>
              <a:rPr sz="1600" dirty="0">
                <a:latin typeface="Symbol"/>
                <a:cs typeface="Symbol"/>
              </a:rPr>
              <a:t></a:t>
            </a:r>
            <a:r>
              <a:rPr sz="1650" baseline="5050" dirty="0">
                <a:latin typeface="Calibri"/>
                <a:cs typeface="Calibri"/>
              </a:rPr>
              <a:t>.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Write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down all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three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forms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of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equation</a:t>
            </a:r>
            <a:r>
              <a:rPr sz="1650" spc="-15" baseline="5050" dirty="0">
                <a:latin typeface="Calibri"/>
                <a:cs typeface="Calibri"/>
              </a:rPr>
              <a:t> </a:t>
            </a:r>
            <a:r>
              <a:rPr sz="1650" baseline="5050" dirty="0">
                <a:latin typeface="Calibri"/>
                <a:cs typeface="Calibri"/>
              </a:rPr>
              <a:t>of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line.</a:t>
            </a:r>
            <a:endParaRPr sz="1650" baseline="50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690"/>
              </a:spcBef>
            </a:pPr>
            <a:r>
              <a:rPr sz="1100" b="1" i="1" spc="-5" dirty="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R="5080" algn="just">
              <a:lnSpc>
                <a:spcPct val="106600"/>
              </a:lnSpc>
              <a:spcBef>
                <a:spcPts val="10"/>
              </a:spcBef>
            </a:pPr>
            <a:r>
              <a:rPr sz="1100" dirty="0">
                <a:latin typeface="Calibri"/>
                <a:cs typeface="Calibri"/>
              </a:rPr>
              <a:t>To </a:t>
            </a:r>
            <a:r>
              <a:rPr sz="1100" spc="-10" dirty="0">
                <a:latin typeface="Calibri"/>
                <a:cs typeface="Calibri"/>
              </a:rPr>
              <a:t>do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we need the vector </a:t>
            </a:r>
            <a:r>
              <a:rPr sz="1200" i="1" spc="-15" dirty="0">
                <a:latin typeface="Times New Roman"/>
                <a:cs typeface="Times New Roman"/>
              </a:rPr>
              <a:t>v </a:t>
            </a:r>
            <a:r>
              <a:rPr sz="1100" spc="-5" dirty="0">
                <a:latin typeface="Calibri"/>
                <a:cs typeface="Calibri"/>
              </a:rPr>
              <a:t>that will be parallel to the line.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can </a:t>
            </a:r>
            <a:r>
              <a:rPr sz="1100" spc="-5" dirty="0">
                <a:latin typeface="Calibri"/>
                <a:cs typeface="Calibri"/>
              </a:rPr>
              <a:t>be any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-5" dirty="0">
                <a:latin typeface="Calibri"/>
                <a:cs typeface="Calibri"/>
              </a:rPr>
              <a:t>as long as it’s 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 to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In </a:t>
            </a:r>
            <a:r>
              <a:rPr sz="1100" spc="-5" dirty="0">
                <a:latin typeface="Calibri"/>
                <a:cs typeface="Calibri"/>
              </a:rPr>
              <a:t>general, </a:t>
            </a:r>
            <a:r>
              <a:rPr sz="1200" i="1" spc="-20" dirty="0">
                <a:latin typeface="Times New Roman"/>
                <a:cs typeface="Times New Roman"/>
              </a:rPr>
              <a:t>v</a:t>
            </a:r>
            <a:r>
              <a:rPr sz="1200" i="1" spc="26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won’t </a:t>
            </a:r>
            <a:r>
              <a:rPr sz="1100" spc="-10" dirty="0">
                <a:latin typeface="Calibri"/>
                <a:cs typeface="Calibri"/>
              </a:rPr>
              <a:t>lie </a:t>
            </a:r>
            <a:r>
              <a:rPr sz="1100" dirty="0">
                <a:latin typeface="Calibri"/>
                <a:cs typeface="Calibri"/>
              </a:rPr>
              <a:t>on the </a:t>
            </a:r>
            <a:r>
              <a:rPr sz="1100" spc="-5" dirty="0">
                <a:latin typeface="Calibri"/>
                <a:cs typeface="Calibri"/>
              </a:rPr>
              <a:t>line itself.</a:t>
            </a:r>
            <a:r>
              <a:rPr sz="1100" spc="24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However, in this case </a:t>
            </a:r>
            <a:r>
              <a:rPr sz="1100" spc="-10" dirty="0">
                <a:latin typeface="Calibri"/>
                <a:cs typeface="Calibri"/>
              </a:rPr>
              <a:t>it </a:t>
            </a:r>
            <a:r>
              <a:rPr sz="1100" spc="-5" dirty="0">
                <a:latin typeface="Calibri"/>
                <a:cs typeface="Calibri"/>
              </a:rPr>
              <a:t>will.</a:t>
            </a:r>
            <a:r>
              <a:rPr sz="1100" spc="24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5" dirty="0">
                <a:latin typeface="Calibri"/>
                <a:cs typeface="Calibri"/>
              </a:rPr>
              <a:t>need </a:t>
            </a:r>
            <a:r>
              <a:rPr sz="1100" dirty="0">
                <a:latin typeface="Calibri"/>
                <a:cs typeface="Calibri"/>
              </a:rPr>
              <a:t> 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</a:t>
            </a:r>
            <a:r>
              <a:rPr sz="1100" spc="165" dirty="0">
                <a:latin typeface="Calibri"/>
                <a:cs typeface="Calibri"/>
              </a:rPr>
              <a:t> </a:t>
            </a:r>
            <a:r>
              <a:rPr sz="1200" i="1" spc="-20" dirty="0">
                <a:latin typeface="Times New Roman"/>
                <a:cs typeface="Times New Roman"/>
              </a:rPr>
              <a:t>v</a:t>
            </a:r>
            <a:r>
              <a:rPr sz="1200" i="1" spc="250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starts at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second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ends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at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Since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these two</a:t>
            </a:r>
            <a:endParaRPr sz="1100">
              <a:latin typeface="Calibri"/>
              <a:cs typeface="Calibri"/>
            </a:endParaRPr>
          </a:p>
          <a:p>
            <a:pPr marR="180975">
              <a:lnSpc>
                <a:spcPts val="1450"/>
              </a:lnSpc>
              <a:spcBef>
                <a:spcPts val="40"/>
              </a:spcBef>
            </a:pPr>
            <a:r>
              <a:rPr sz="1100" dirty="0">
                <a:latin typeface="Calibri"/>
                <a:cs typeface="Calibri"/>
              </a:rPr>
              <a:t>points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between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lie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hence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parallel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3599979" y="8565285"/>
            <a:ext cx="41275" cy="191770"/>
            <a:chOff x="3599979" y="8565285"/>
            <a:chExt cx="41275" cy="191770"/>
          </a:xfrm>
        </p:grpSpPr>
        <p:sp>
          <p:nvSpPr>
            <p:cNvPr id="18" name="object 18"/>
            <p:cNvSpPr/>
            <p:nvPr/>
          </p:nvSpPr>
          <p:spPr>
            <a:xfrm>
              <a:off x="3603739" y="85690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173" y="0"/>
                  </a:moveTo>
                  <a:lnTo>
                    <a:pt x="0" y="91844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603740" y="866089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173" y="91844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0" name="object 20"/>
          <p:cNvGrpSpPr/>
          <p:nvPr/>
        </p:nvGrpSpPr>
        <p:grpSpPr>
          <a:xfrm>
            <a:off x="4047427" y="8565285"/>
            <a:ext cx="41275" cy="191770"/>
            <a:chOff x="4047427" y="8565285"/>
            <a:chExt cx="41275" cy="191770"/>
          </a:xfrm>
        </p:grpSpPr>
        <p:sp>
          <p:nvSpPr>
            <p:cNvPr id="21" name="object 21"/>
            <p:cNvSpPr/>
            <p:nvPr/>
          </p:nvSpPr>
          <p:spPr>
            <a:xfrm>
              <a:off x="4051188" y="85690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173" y="91844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051188" y="866089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173" y="0"/>
                  </a:moveTo>
                  <a:lnTo>
                    <a:pt x="0" y="91844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365206" y="8532176"/>
            <a:ext cx="68770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200" i="1" spc="-5" dirty="0">
                <a:latin typeface="Times New Roman"/>
                <a:cs typeface="Times New Roman"/>
              </a:rPr>
              <a:t>v</a:t>
            </a:r>
            <a:r>
              <a:rPr sz="1200" i="1" spc="6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15" dirty="0">
                <a:latin typeface="Times New Roman"/>
                <a:cs typeface="Times New Roman"/>
              </a:rPr>
              <a:t> </a:t>
            </a:r>
            <a:r>
              <a:rPr sz="1200" spc="-120" dirty="0">
                <a:latin typeface="Times New Roman"/>
                <a:cs typeface="Times New Roman"/>
              </a:rPr>
              <a:t>1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45" dirty="0">
                <a:latin typeface="Times New Roman"/>
                <a:cs typeface="Times New Roman"/>
              </a:rPr>
              <a:t>5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17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77448" y="8435497"/>
            <a:ext cx="7493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200" spc="-715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14400" y="6690347"/>
            <a:ext cx="5943600" cy="2289175"/>
          </a:xfrm>
          <a:custGeom>
            <a:avLst/>
            <a:gdLst/>
            <a:ahLst/>
            <a:cxnLst/>
            <a:rect l="l" t="t" r="r" b="b"/>
            <a:pathLst>
              <a:path w="5943600" h="2289175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2282964"/>
                </a:lnTo>
                <a:lnTo>
                  <a:pt x="6096" y="2282964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2282964"/>
                </a:lnTo>
                <a:lnTo>
                  <a:pt x="0" y="2289060"/>
                </a:lnTo>
                <a:lnTo>
                  <a:pt x="6096" y="2289060"/>
                </a:lnTo>
                <a:lnTo>
                  <a:pt x="5937504" y="2289060"/>
                </a:lnTo>
                <a:lnTo>
                  <a:pt x="5943600" y="2289060"/>
                </a:lnTo>
                <a:lnTo>
                  <a:pt x="5943600" y="2282964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5930" y="884021"/>
            <a:ext cx="5739765" cy="11410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13970">
              <a:lnSpc>
                <a:spcPct val="11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Note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dirty="0">
                <a:latin typeface="Calibri"/>
                <a:cs typeface="Calibri"/>
              </a:rPr>
              <a:t>the order of </a:t>
            </a:r>
            <a:r>
              <a:rPr sz="1100" spc="-5" dirty="0">
                <a:latin typeface="Calibri"/>
                <a:cs typeface="Calibri"/>
              </a:rPr>
              <a:t>the </a:t>
            </a:r>
            <a:r>
              <a:rPr sz="1100" dirty="0">
                <a:latin typeface="Calibri"/>
                <a:cs typeface="Calibri"/>
              </a:rPr>
              <a:t>points </a:t>
            </a:r>
            <a:r>
              <a:rPr sz="1100" spc="-5" dirty="0">
                <a:latin typeface="Calibri"/>
                <a:cs typeface="Calibri"/>
              </a:rPr>
              <a:t>was chosen </a:t>
            </a:r>
            <a:r>
              <a:rPr sz="1100" dirty="0">
                <a:latin typeface="Calibri"/>
                <a:cs typeface="Calibri"/>
              </a:rPr>
              <a:t>to </a:t>
            </a:r>
            <a:r>
              <a:rPr sz="1100" spc="-5" dirty="0">
                <a:latin typeface="Calibri"/>
                <a:cs typeface="Calibri"/>
              </a:rPr>
              <a:t>reduce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number </a:t>
            </a:r>
            <a:r>
              <a:rPr sz="1100" dirty="0">
                <a:latin typeface="Calibri"/>
                <a:cs typeface="Calibri"/>
              </a:rPr>
              <a:t>of minus </a:t>
            </a:r>
            <a:r>
              <a:rPr sz="1100" spc="-5" dirty="0">
                <a:latin typeface="Calibri"/>
                <a:cs typeface="Calibri"/>
              </a:rPr>
              <a:t>signs in </a:t>
            </a:r>
            <a:r>
              <a:rPr sz="1100" dirty="0">
                <a:latin typeface="Calibri"/>
                <a:cs typeface="Calibri"/>
              </a:rPr>
              <a:t>the vector.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could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just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easily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gone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other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way.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Calibri"/>
              <a:cs typeface="Calibri"/>
            </a:endParaRPr>
          </a:p>
          <a:p>
            <a:pPr marR="5080">
              <a:lnSpc>
                <a:spcPct val="108900"/>
              </a:lnSpc>
            </a:pPr>
            <a:r>
              <a:rPr sz="1100" dirty="0">
                <a:latin typeface="Calibri"/>
                <a:cs typeface="Calibri"/>
              </a:rPr>
              <a:t>Once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got</a:t>
            </a:r>
            <a:r>
              <a:rPr sz="1100" spc="160" dirty="0">
                <a:latin typeface="Calibri"/>
                <a:cs typeface="Calibri"/>
              </a:rPr>
              <a:t> </a:t>
            </a:r>
            <a:r>
              <a:rPr sz="1200" i="1" spc="-15" dirty="0">
                <a:latin typeface="Times New Roman"/>
                <a:cs typeface="Times New Roman"/>
              </a:rPr>
              <a:t>v</a:t>
            </a:r>
            <a:r>
              <a:rPr sz="1200" i="1" spc="245" dirty="0">
                <a:latin typeface="Times New Roman"/>
                <a:cs typeface="Times New Roman"/>
              </a:rPr>
              <a:t> </a:t>
            </a:r>
            <a:r>
              <a:rPr sz="1100" spc="-5" dirty="0">
                <a:latin typeface="Calibri"/>
                <a:cs typeface="Calibri"/>
              </a:rPr>
              <a:t>there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really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isn’t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anything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else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use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 a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dirty="0">
                <a:latin typeface="Calibri"/>
                <a:cs typeface="Calibri"/>
              </a:rPr>
              <a:t>on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dirty="0">
                <a:latin typeface="Calibri"/>
                <a:cs typeface="Calibri"/>
              </a:rPr>
              <a:t> We’ve got </a:t>
            </a:r>
            <a:r>
              <a:rPr sz="1100" spc="-5" dirty="0">
                <a:latin typeface="Calibri"/>
                <a:cs typeface="Calibri"/>
              </a:rPr>
              <a:t>two </a:t>
            </a:r>
            <a:r>
              <a:rPr sz="1100" spc="-10" dirty="0">
                <a:latin typeface="Calibri"/>
                <a:cs typeface="Calibri"/>
              </a:rPr>
              <a:t>and </a:t>
            </a:r>
            <a:r>
              <a:rPr sz="1100" dirty="0">
                <a:latin typeface="Calibri"/>
                <a:cs typeface="Calibri"/>
              </a:rPr>
              <a:t>so we can use either one.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We’ll </a:t>
            </a:r>
            <a:r>
              <a:rPr sz="1100" dirty="0">
                <a:latin typeface="Calibri"/>
                <a:cs typeface="Calibri"/>
              </a:rPr>
              <a:t>use the </a:t>
            </a:r>
            <a:r>
              <a:rPr sz="1100" spc="-5" dirty="0">
                <a:latin typeface="Calibri"/>
                <a:cs typeface="Calibri"/>
              </a:rPr>
              <a:t>first point.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Here is </a:t>
            </a:r>
            <a:r>
              <a:rPr sz="1100" dirty="0">
                <a:latin typeface="Calibri"/>
                <a:cs typeface="Calibri"/>
              </a:rPr>
              <a:t>the vector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form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558574" y="2068584"/>
            <a:ext cx="41275" cy="191770"/>
            <a:chOff x="2558574" y="2068584"/>
            <a:chExt cx="41275" cy="191770"/>
          </a:xfrm>
        </p:grpSpPr>
        <p:sp>
          <p:nvSpPr>
            <p:cNvPr id="4" name="object 4"/>
            <p:cNvSpPr/>
            <p:nvPr/>
          </p:nvSpPr>
          <p:spPr>
            <a:xfrm>
              <a:off x="2562351" y="2072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562351" y="2164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" name="object 6"/>
          <p:cNvGrpSpPr/>
          <p:nvPr/>
        </p:nvGrpSpPr>
        <p:grpSpPr>
          <a:xfrm>
            <a:off x="3020140" y="2068584"/>
            <a:ext cx="41275" cy="191770"/>
            <a:chOff x="3020140" y="2068584"/>
            <a:chExt cx="41275" cy="191770"/>
          </a:xfrm>
        </p:grpSpPr>
        <p:sp>
          <p:nvSpPr>
            <p:cNvPr id="7" name="object 7"/>
            <p:cNvSpPr/>
            <p:nvPr/>
          </p:nvSpPr>
          <p:spPr>
            <a:xfrm>
              <a:off x="3023917" y="2072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023917" y="2164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3272950" y="2068584"/>
            <a:ext cx="41275" cy="191770"/>
            <a:chOff x="3272950" y="2068584"/>
            <a:chExt cx="41275" cy="191770"/>
          </a:xfrm>
        </p:grpSpPr>
        <p:sp>
          <p:nvSpPr>
            <p:cNvPr id="10" name="object 10"/>
            <p:cNvSpPr/>
            <p:nvPr/>
          </p:nvSpPr>
          <p:spPr>
            <a:xfrm>
              <a:off x="3276727" y="2072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276727" y="2164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2" name="object 12"/>
          <p:cNvGrpSpPr/>
          <p:nvPr/>
        </p:nvGrpSpPr>
        <p:grpSpPr>
          <a:xfrm>
            <a:off x="3722610" y="2068584"/>
            <a:ext cx="41275" cy="191770"/>
            <a:chOff x="3722610" y="2068584"/>
            <a:chExt cx="41275" cy="191770"/>
          </a:xfrm>
        </p:grpSpPr>
        <p:sp>
          <p:nvSpPr>
            <p:cNvPr id="13" name="object 13"/>
            <p:cNvSpPr/>
            <p:nvPr/>
          </p:nvSpPr>
          <p:spPr>
            <a:xfrm>
              <a:off x="3726387" y="2072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726387" y="2164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5" name="object 15"/>
          <p:cNvGrpSpPr/>
          <p:nvPr/>
        </p:nvGrpSpPr>
        <p:grpSpPr>
          <a:xfrm>
            <a:off x="3925413" y="2068584"/>
            <a:ext cx="41275" cy="191770"/>
            <a:chOff x="3925413" y="2068584"/>
            <a:chExt cx="41275" cy="191770"/>
          </a:xfrm>
        </p:grpSpPr>
        <p:sp>
          <p:nvSpPr>
            <p:cNvPr id="16" name="object 16"/>
            <p:cNvSpPr/>
            <p:nvPr/>
          </p:nvSpPr>
          <p:spPr>
            <a:xfrm>
              <a:off x="3929190" y="2072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29191" y="2164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5082304" y="2068584"/>
            <a:ext cx="41275" cy="191770"/>
            <a:chOff x="5082304" y="2068584"/>
            <a:chExt cx="41275" cy="191770"/>
          </a:xfrm>
        </p:grpSpPr>
        <p:sp>
          <p:nvSpPr>
            <p:cNvPr id="19" name="object 19"/>
            <p:cNvSpPr/>
            <p:nvPr/>
          </p:nvSpPr>
          <p:spPr>
            <a:xfrm>
              <a:off x="5086081" y="2072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086082" y="2164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2325086" y="2035492"/>
            <a:ext cx="275272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200" i="1" spc="-5" dirty="0">
                <a:latin typeface="Times New Roman"/>
                <a:cs typeface="Times New Roman"/>
              </a:rPr>
              <a:t>r</a:t>
            </a:r>
            <a:r>
              <a:rPr sz="1200" i="1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3 </a:t>
            </a:r>
            <a:r>
              <a:rPr sz="1200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-65" dirty="0">
                <a:latin typeface="Times New Roman"/>
                <a:cs typeface="Times New Roman"/>
              </a:rPr>
              <a:t> 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40" dirty="0">
                <a:latin typeface="Times New Roman"/>
                <a:cs typeface="Times New Roman"/>
              </a:rPr>
              <a:t>5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6 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spc="60" dirty="0">
                <a:latin typeface="Times New Roman"/>
                <a:cs typeface="Times New Roman"/>
              </a:rPr>
              <a:t>t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90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5</a:t>
            </a:r>
            <a:r>
              <a:rPr sz="1200" i="1" spc="60" dirty="0">
                <a:latin typeface="Times New Roman"/>
                <a:cs typeface="Times New Roman"/>
              </a:rPr>
              <a:t>t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6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334992" y="1938814"/>
            <a:ext cx="755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3283078" y="4053266"/>
            <a:ext cx="302895" cy="0"/>
          </a:xfrm>
          <a:custGeom>
            <a:avLst/>
            <a:gdLst/>
            <a:ahLst/>
            <a:cxnLst/>
            <a:rect l="l" t="t" r="r" b="b"/>
            <a:pathLst>
              <a:path w="302895">
                <a:moveTo>
                  <a:pt x="0" y="0"/>
                </a:moveTo>
                <a:lnTo>
                  <a:pt x="30241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3747422" y="4053266"/>
            <a:ext cx="285750" cy="0"/>
          </a:xfrm>
          <a:custGeom>
            <a:avLst/>
            <a:gdLst/>
            <a:ahLst/>
            <a:cxnLst/>
            <a:rect l="l" t="t" r="r" b="b"/>
            <a:pathLst>
              <a:path w="285750">
                <a:moveTo>
                  <a:pt x="0" y="0"/>
                </a:moveTo>
                <a:lnTo>
                  <a:pt x="285750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4195097" y="4053266"/>
            <a:ext cx="288290" cy="0"/>
          </a:xfrm>
          <a:custGeom>
            <a:avLst/>
            <a:gdLst/>
            <a:ahLst/>
            <a:cxnLst/>
            <a:rect l="l" t="t" r="r" b="b"/>
            <a:pathLst>
              <a:path w="288289">
                <a:moveTo>
                  <a:pt x="0" y="0"/>
                </a:moveTo>
                <a:lnTo>
                  <a:pt x="28813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914400" y="914399"/>
            <a:ext cx="5943600" cy="3347085"/>
          </a:xfrm>
          <a:custGeom>
            <a:avLst/>
            <a:gdLst/>
            <a:ahLst/>
            <a:cxnLst/>
            <a:rect l="l" t="t" r="r" b="b"/>
            <a:pathLst>
              <a:path w="5943600" h="334708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340608"/>
                </a:lnTo>
                <a:lnTo>
                  <a:pt x="6096" y="334060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3340608"/>
                </a:lnTo>
                <a:lnTo>
                  <a:pt x="0" y="3346704"/>
                </a:lnTo>
                <a:lnTo>
                  <a:pt x="6096" y="3346704"/>
                </a:lnTo>
                <a:lnTo>
                  <a:pt x="5937504" y="3346704"/>
                </a:lnTo>
                <a:lnTo>
                  <a:pt x="5943600" y="3346704"/>
                </a:lnTo>
                <a:lnTo>
                  <a:pt x="5943600" y="334060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935185" y="2440026"/>
            <a:ext cx="5823585" cy="41084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0800" marR="186690">
              <a:lnSpc>
                <a:spcPct val="110000"/>
              </a:lnSpc>
              <a:spcBef>
                <a:spcPts val="95"/>
              </a:spcBef>
            </a:pPr>
            <a:r>
              <a:rPr sz="1100" dirty="0">
                <a:latin typeface="Calibri"/>
                <a:cs typeface="Calibri"/>
              </a:rPr>
              <a:t>Once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 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other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two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follow.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Here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of</a:t>
            </a:r>
            <a:r>
              <a:rPr sz="1100" dirty="0">
                <a:latin typeface="Calibri"/>
                <a:cs typeface="Calibri"/>
              </a:rPr>
              <a:t> the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 marL="2481580">
              <a:lnSpc>
                <a:spcPct val="100000"/>
              </a:lnSpc>
              <a:spcBef>
                <a:spcPts val="90"/>
              </a:spcBef>
            </a:pPr>
            <a:r>
              <a:rPr sz="1200" i="1" dirty="0">
                <a:latin typeface="Times New Roman"/>
                <a:cs typeface="Times New Roman"/>
              </a:rPr>
              <a:t>x</a:t>
            </a:r>
            <a:r>
              <a:rPr sz="1200" i="1" spc="-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2481580" marR="2710180" indent="6985">
              <a:lnSpc>
                <a:spcPct val="125699"/>
              </a:lnSpc>
            </a:pPr>
            <a:r>
              <a:rPr sz="1200" i="1" dirty="0">
                <a:latin typeface="Times New Roman"/>
                <a:cs typeface="Times New Roman"/>
              </a:rPr>
              <a:t>y</a:t>
            </a:r>
            <a:r>
              <a:rPr sz="1200" i="1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2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90" dirty="0">
                <a:latin typeface="Times New Roman"/>
                <a:cs typeface="Times New Roman"/>
              </a:rPr>
              <a:t>1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5</a:t>
            </a:r>
            <a:r>
              <a:rPr sz="1200" i="1" dirty="0">
                <a:latin typeface="Times New Roman"/>
                <a:cs typeface="Times New Roman"/>
              </a:rPr>
              <a:t>t  </a:t>
            </a:r>
            <a:r>
              <a:rPr sz="1200" i="1" spc="-5" dirty="0">
                <a:latin typeface="Times New Roman"/>
                <a:cs typeface="Times New Roman"/>
              </a:rPr>
              <a:t>z</a:t>
            </a:r>
            <a:r>
              <a:rPr sz="1200" i="1" spc="2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spc="-6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6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Here is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symmetric</a:t>
            </a:r>
            <a:r>
              <a:rPr sz="1100" spc="-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 marL="88900" algn="ctr">
              <a:lnSpc>
                <a:spcPct val="100000"/>
              </a:lnSpc>
              <a:spcBef>
                <a:spcPts val="175"/>
              </a:spcBef>
            </a:pPr>
            <a:r>
              <a:rPr sz="1150" i="1" spc="20" dirty="0">
                <a:latin typeface="Times New Roman"/>
                <a:cs typeface="Times New Roman"/>
              </a:rPr>
              <a:t>x</a:t>
            </a:r>
            <a:r>
              <a:rPr sz="1150" i="1" spc="-7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-8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Times New Roman"/>
                <a:cs typeface="Times New Roman"/>
              </a:rPr>
              <a:t>2</a:t>
            </a:r>
            <a:r>
              <a:rPr sz="1150" spc="65" dirty="0">
                <a:latin typeface="Times New Roman"/>
                <a:cs typeface="Times New Roman"/>
              </a:rPr>
              <a:t> </a:t>
            </a:r>
            <a:r>
              <a:rPr sz="1725" spc="37" baseline="-36231" dirty="0">
                <a:latin typeface="Symbol"/>
                <a:cs typeface="Symbol"/>
              </a:rPr>
              <a:t></a:t>
            </a:r>
            <a:r>
              <a:rPr sz="1725" baseline="-36231" dirty="0">
                <a:latin typeface="Times New Roman"/>
                <a:cs typeface="Times New Roman"/>
              </a:rPr>
              <a:t> </a:t>
            </a:r>
            <a:r>
              <a:rPr sz="1725" spc="-135" baseline="-36231" dirty="0">
                <a:latin typeface="Times New Roman"/>
                <a:cs typeface="Times New Roman"/>
              </a:rPr>
              <a:t> </a:t>
            </a:r>
            <a:r>
              <a:rPr sz="1150" i="1" spc="20" dirty="0">
                <a:latin typeface="Times New Roman"/>
                <a:cs typeface="Times New Roman"/>
              </a:rPr>
              <a:t>y</a:t>
            </a:r>
            <a:r>
              <a:rPr sz="1150" i="1" spc="-55" dirty="0">
                <a:latin typeface="Times New Roman"/>
                <a:cs typeface="Times New Roman"/>
              </a:rPr>
              <a:t> </a:t>
            </a:r>
            <a:r>
              <a:rPr sz="1150" spc="114" dirty="0">
                <a:latin typeface="Symbol"/>
                <a:cs typeface="Symbol"/>
              </a:rPr>
              <a:t></a:t>
            </a:r>
            <a:r>
              <a:rPr sz="1150" spc="25" dirty="0">
                <a:latin typeface="Times New Roman"/>
                <a:cs typeface="Times New Roman"/>
              </a:rPr>
              <a:t>1</a:t>
            </a:r>
            <a:r>
              <a:rPr sz="1150" spc="-25" dirty="0">
                <a:latin typeface="Times New Roman"/>
                <a:cs typeface="Times New Roman"/>
              </a:rPr>
              <a:t> </a:t>
            </a:r>
            <a:r>
              <a:rPr sz="1725" spc="37" baseline="-36231" dirty="0">
                <a:latin typeface="Symbol"/>
                <a:cs typeface="Symbol"/>
              </a:rPr>
              <a:t></a:t>
            </a:r>
            <a:r>
              <a:rPr sz="1725" spc="209" baseline="-36231" dirty="0">
                <a:latin typeface="Times New Roman"/>
                <a:cs typeface="Times New Roman"/>
              </a:rPr>
              <a:t> </a:t>
            </a:r>
            <a:r>
              <a:rPr sz="1150" i="1" spc="15" dirty="0">
                <a:latin typeface="Times New Roman"/>
                <a:cs typeface="Times New Roman"/>
              </a:rPr>
              <a:t>z</a:t>
            </a:r>
            <a:r>
              <a:rPr sz="1150" i="1" spc="-4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-12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  <a:p>
            <a:pPr marL="2460625">
              <a:lnSpc>
                <a:spcPct val="100000"/>
              </a:lnSpc>
              <a:spcBef>
                <a:spcPts val="300"/>
              </a:spcBef>
              <a:tabLst>
                <a:tab pos="2878455" algn="l"/>
                <a:tab pos="3366770" algn="l"/>
              </a:tabLst>
            </a:pPr>
            <a:r>
              <a:rPr sz="1150" spc="25" dirty="0">
                <a:latin typeface="Times New Roman"/>
                <a:cs typeface="Times New Roman"/>
              </a:rPr>
              <a:t>1	</a:t>
            </a:r>
            <a:r>
              <a:rPr sz="1150" spc="20" dirty="0">
                <a:latin typeface="Symbol"/>
                <a:cs typeface="Symbol"/>
              </a:rPr>
              <a:t></a:t>
            </a:r>
            <a:r>
              <a:rPr sz="1150" spc="20" dirty="0">
                <a:latin typeface="Times New Roman"/>
                <a:cs typeface="Times New Roman"/>
              </a:rPr>
              <a:t>5	</a:t>
            </a:r>
            <a:r>
              <a:rPr sz="1150" spc="25" dirty="0">
                <a:latin typeface="Times New Roman"/>
                <a:cs typeface="Times New Roman"/>
              </a:rPr>
              <a:t>6</a:t>
            </a:r>
            <a:endParaRPr sz="1150">
              <a:latin typeface="Times New Roman"/>
              <a:cs typeface="Times New Roman"/>
            </a:endParaRPr>
          </a:p>
          <a:p>
            <a:pPr marL="50800" marR="96520">
              <a:lnSpc>
                <a:spcPct val="112500"/>
              </a:lnSpc>
              <a:spcBef>
                <a:spcPts val="1255"/>
              </a:spcBef>
            </a:pPr>
            <a:r>
              <a:rPr sz="1800" b="1" i="1" spc="-7" baseline="4629" dirty="0">
                <a:latin typeface="Times New Roman"/>
                <a:cs typeface="Times New Roman"/>
              </a:rPr>
              <a:t>Example</a:t>
            </a:r>
            <a:r>
              <a:rPr sz="1800" b="1" i="1" baseline="4629" dirty="0">
                <a:latin typeface="Times New Roman"/>
                <a:cs typeface="Times New Roman"/>
              </a:rPr>
              <a:t> 2</a:t>
            </a:r>
            <a:r>
              <a:rPr sz="1800" b="1" i="1" spc="60" baseline="4629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Determine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if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 that</a:t>
            </a:r>
            <a:r>
              <a:rPr sz="1650" spc="22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passes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through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-7" baseline="5050" dirty="0">
                <a:latin typeface="Calibri"/>
                <a:cs typeface="Calibri"/>
              </a:rPr>
              <a:t> point</a:t>
            </a:r>
            <a:r>
              <a:rPr sz="1650" spc="225" baseline="5050" dirty="0">
                <a:latin typeface="Calibri"/>
                <a:cs typeface="Calibri"/>
              </a:rPr>
              <a:t> </a:t>
            </a:r>
            <a:r>
              <a:rPr sz="1600" spc="-30" dirty="0">
                <a:latin typeface="Symbol"/>
                <a:cs typeface="Symbol"/>
              </a:rPr>
              <a:t></a:t>
            </a:r>
            <a:r>
              <a:rPr sz="1800" spc="-44" baseline="4629" dirty="0">
                <a:latin typeface="Times New Roman"/>
                <a:cs typeface="Times New Roman"/>
              </a:rPr>
              <a:t>0,</a:t>
            </a:r>
            <a:r>
              <a:rPr sz="1800" spc="-225" baseline="4629" dirty="0">
                <a:latin typeface="Times New Roman"/>
                <a:cs typeface="Times New Roman"/>
              </a:rPr>
              <a:t> </a:t>
            </a:r>
            <a:r>
              <a:rPr sz="1800" spc="-22" baseline="4629" dirty="0">
                <a:latin typeface="Symbol"/>
                <a:cs typeface="Symbol"/>
              </a:rPr>
              <a:t></a:t>
            </a:r>
            <a:r>
              <a:rPr sz="1800" spc="-22" baseline="4629" dirty="0">
                <a:latin typeface="Times New Roman"/>
                <a:cs typeface="Times New Roman"/>
              </a:rPr>
              <a:t>3,8</a:t>
            </a:r>
            <a:r>
              <a:rPr sz="1600" spc="-15" dirty="0">
                <a:latin typeface="Symbol"/>
                <a:cs typeface="Symbol"/>
              </a:rPr>
              <a:t></a:t>
            </a:r>
            <a:r>
              <a:rPr sz="1600" spc="65" dirty="0">
                <a:latin typeface="Times New Roman"/>
                <a:cs typeface="Times New Roman"/>
              </a:rPr>
              <a:t> </a:t>
            </a:r>
            <a:r>
              <a:rPr sz="1650" spc="-15" baseline="5050" dirty="0">
                <a:latin typeface="Calibri"/>
                <a:cs typeface="Calibri"/>
              </a:rPr>
              <a:t>and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is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parallel</a:t>
            </a:r>
            <a:r>
              <a:rPr sz="1650" spc="7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to</a:t>
            </a:r>
            <a:r>
              <a:rPr sz="1650" baseline="5050" dirty="0">
                <a:latin typeface="Calibri"/>
                <a:cs typeface="Calibri"/>
              </a:rPr>
              <a:t> the</a:t>
            </a:r>
            <a:r>
              <a:rPr sz="1650" spc="15" baseline="5050" dirty="0">
                <a:latin typeface="Calibri"/>
                <a:cs typeface="Calibri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line </a:t>
            </a:r>
            <a:r>
              <a:rPr sz="1650" spc="-352" baseline="505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given </a:t>
            </a:r>
            <a:r>
              <a:rPr sz="1100" spc="-5" dirty="0">
                <a:latin typeface="Calibri"/>
                <a:cs typeface="Calibri"/>
              </a:rPr>
              <a:t>by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x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spc="-5" dirty="0">
                <a:latin typeface="Times New Roman"/>
                <a:cs typeface="Times New Roman"/>
              </a:rPr>
              <a:t> 10 </a:t>
            </a:r>
            <a:r>
              <a:rPr sz="1200" spc="-5" dirty="0">
                <a:latin typeface="Symbol"/>
                <a:cs typeface="Symbol"/>
              </a:rPr>
              <a:t>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200" spc="-35" dirty="0">
                <a:latin typeface="Times New Roman"/>
                <a:cs typeface="Times New Roman"/>
              </a:rPr>
              <a:t>3</a:t>
            </a:r>
            <a:r>
              <a:rPr sz="1200" i="1" spc="-35" dirty="0">
                <a:latin typeface="Times New Roman"/>
                <a:cs typeface="Times New Roman"/>
              </a:rPr>
              <a:t>t </a:t>
            </a:r>
            <a:r>
              <a:rPr sz="1100" dirty="0">
                <a:latin typeface="Calibri"/>
                <a:cs typeface="Calibri"/>
              </a:rPr>
              <a:t>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50" i="1" spc="20" dirty="0">
                <a:latin typeface="Times New Roman"/>
                <a:cs typeface="Times New Roman"/>
              </a:rPr>
              <a:t>y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25" dirty="0">
                <a:latin typeface="Times New Roman"/>
                <a:cs typeface="Times New Roman"/>
              </a:rPr>
              <a:t> 12 </a:t>
            </a:r>
            <a:r>
              <a:rPr sz="1150" i="1" spc="10" dirty="0">
                <a:latin typeface="Times New Roman"/>
                <a:cs typeface="Times New Roman"/>
              </a:rPr>
              <a:t>t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200" i="1" spc="-5" dirty="0">
                <a:latin typeface="Times New Roman"/>
                <a:cs typeface="Times New Roman"/>
              </a:rPr>
              <a:t>z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3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100" dirty="0">
                <a:latin typeface="Calibri"/>
                <a:cs typeface="Calibri"/>
              </a:rPr>
              <a:t>passes </a:t>
            </a:r>
            <a:r>
              <a:rPr sz="1100" spc="-5" dirty="0">
                <a:latin typeface="Calibri"/>
                <a:cs typeface="Calibri"/>
              </a:rPr>
              <a:t>through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i="1" spc="-5" dirty="0">
                <a:latin typeface="Calibri"/>
                <a:cs typeface="Calibri"/>
              </a:rPr>
              <a:t>xz</a:t>
            </a:r>
            <a:r>
              <a:rPr sz="1100" spc="-5" dirty="0">
                <a:latin typeface="Calibri"/>
                <a:cs typeface="Calibri"/>
              </a:rPr>
              <a:t>-plane.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 </a:t>
            </a:r>
            <a:r>
              <a:rPr sz="1100" spc="-10" dirty="0">
                <a:latin typeface="Calibri"/>
                <a:cs typeface="Calibri"/>
              </a:rPr>
              <a:t>it </a:t>
            </a:r>
            <a:r>
              <a:rPr sz="1100" spc="-5" dirty="0">
                <a:latin typeface="Calibri"/>
                <a:cs typeface="Calibri"/>
              </a:rPr>
              <a:t>does </a:t>
            </a:r>
            <a:r>
              <a:rPr sz="1100" dirty="0">
                <a:latin typeface="Calibri"/>
                <a:cs typeface="Calibri"/>
              </a:rPr>
              <a:t>give 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coordinates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sz="1100" b="1" i="1" spc="-5" dirty="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50800" marR="30480">
              <a:lnSpc>
                <a:spcPct val="109700"/>
              </a:lnSpc>
            </a:pPr>
            <a:r>
              <a:rPr sz="1100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answer 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 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 </a:t>
            </a:r>
            <a:r>
              <a:rPr sz="1100" dirty="0">
                <a:latin typeface="Calibri"/>
                <a:cs typeface="Calibri"/>
              </a:rPr>
              <a:t>need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write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down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line.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know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dirty="0">
                <a:latin typeface="Calibri"/>
                <a:cs typeface="Calibri"/>
              </a:rPr>
              <a:t>on the</a:t>
            </a:r>
            <a:r>
              <a:rPr sz="1100" spc="-5" dirty="0">
                <a:latin typeface="Calibri"/>
                <a:cs typeface="Calibri"/>
              </a:rPr>
              <a:t> line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just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 parallel vector.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know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new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must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 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by</a:t>
            </a:r>
            <a:r>
              <a:rPr sz="1100" dirty="0">
                <a:latin typeface="Calibri"/>
                <a:cs typeface="Calibri"/>
              </a:rPr>
              <a:t> 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problem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statement.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means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any</a:t>
            </a:r>
            <a:r>
              <a:rPr sz="1100" dirty="0">
                <a:latin typeface="Calibri"/>
                <a:cs typeface="Calibri"/>
              </a:rPr>
              <a:t> vector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dirty="0">
                <a:latin typeface="Calibri"/>
                <a:cs typeface="Calibri"/>
              </a:rPr>
              <a:t> to the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 line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must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 be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new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recall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dirty="0">
                <a:latin typeface="Calibri"/>
                <a:cs typeface="Calibri"/>
              </a:rPr>
              <a:t> of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numbers multiplied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by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i="1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components </a:t>
            </a:r>
            <a:r>
              <a:rPr sz="1100" dirty="0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73145" y="6537073"/>
            <a:ext cx="3404235" cy="1936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line.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Therefore,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vector,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561997" y="6776403"/>
            <a:ext cx="41275" cy="191135"/>
            <a:chOff x="3561997" y="6776403"/>
            <a:chExt cx="41275" cy="191135"/>
          </a:xfrm>
        </p:grpSpPr>
        <p:sp>
          <p:nvSpPr>
            <p:cNvPr id="30" name="object 30"/>
            <p:cNvSpPr/>
            <p:nvPr/>
          </p:nvSpPr>
          <p:spPr>
            <a:xfrm>
              <a:off x="3565758" y="67801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188" y="0"/>
                  </a:moveTo>
                  <a:lnTo>
                    <a:pt x="0" y="91617"/>
                  </a:lnTo>
                </a:path>
              </a:pathLst>
            </a:custGeom>
            <a:ln w="75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565759" y="68717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188" y="91617"/>
                  </a:lnTo>
                </a:path>
              </a:pathLst>
            </a:custGeom>
            <a:ln w="75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4080762" y="6776402"/>
            <a:ext cx="41275" cy="191135"/>
            <a:chOff x="4080762" y="6776402"/>
            <a:chExt cx="41275" cy="191135"/>
          </a:xfrm>
        </p:grpSpPr>
        <p:sp>
          <p:nvSpPr>
            <p:cNvPr id="33" name="object 33"/>
            <p:cNvSpPr/>
            <p:nvPr/>
          </p:nvSpPr>
          <p:spPr>
            <a:xfrm>
              <a:off x="4084524" y="678016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188" y="91617"/>
                  </a:lnTo>
                </a:path>
              </a:pathLst>
            </a:custGeom>
            <a:ln w="75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084524" y="687178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188" y="0"/>
                  </a:moveTo>
                  <a:lnTo>
                    <a:pt x="0" y="91617"/>
                  </a:lnTo>
                </a:path>
              </a:pathLst>
            </a:custGeom>
            <a:ln w="752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3314418" y="6743348"/>
            <a:ext cx="783590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i="1" spc="-5" dirty="0">
                <a:latin typeface="Times New Roman"/>
                <a:cs typeface="Times New Roman"/>
              </a:rPr>
              <a:t>v</a:t>
            </a:r>
            <a:r>
              <a:rPr sz="1200" i="1" spc="6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75" dirty="0">
                <a:latin typeface="Times New Roman"/>
                <a:cs typeface="Times New Roman"/>
              </a:rPr>
              <a:t> </a:t>
            </a:r>
            <a:r>
              <a:rPr sz="1200" spc="-65" dirty="0">
                <a:latin typeface="Times New Roman"/>
                <a:cs typeface="Times New Roman"/>
              </a:rPr>
              <a:t>3</a:t>
            </a:r>
            <a:r>
              <a:rPr sz="1200" spc="10" dirty="0">
                <a:latin typeface="Times New Roman"/>
                <a:cs typeface="Times New Roman"/>
              </a:rPr>
              <a:t>,</a:t>
            </a:r>
            <a:r>
              <a:rPr sz="1200" spc="-5" dirty="0">
                <a:latin typeface="Times New Roman"/>
                <a:cs typeface="Times New Roman"/>
              </a:rPr>
              <a:t>1</a:t>
            </a:r>
            <a:r>
              <a:rPr sz="1200" spc="-25" dirty="0">
                <a:latin typeface="Times New Roman"/>
                <a:cs typeface="Times New Roman"/>
              </a:rPr>
              <a:t>2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10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26667" y="6646906"/>
            <a:ext cx="87630" cy="210820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200" spc="-715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73327" y="6979411"/>
            <a:ext cx="4046854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given line and</a:t>
            </a:r>
            <a:r>
              <a:rPr sz="1100" dirty="0">
                <a:latin typeface="Calibri"/>
                <a:cs typeface="Calibri"/>
              </a:rPr>
              <a:t> so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must</a:t>
            </a:r>
            <a:r>
              <a:rPr sz="1100" spc="-5" dirty="0">
                <a:latin typeface="Calibri"/>
                <a:cs typeface="Calibri"/>
              </a:rPr>
              <a:t> also 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dirty="0">
                <a:latin typeface="Calibri"/>
                <a:cs typeface="Calibri"/>
              </a:rPr>
              <a:t> to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new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73327" y="7348159"/>
            <a:ext cx="1887855" cy="1936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new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9" name="object 39"/>
          <p:cNvGrpSpPr/>
          <p:nvPr/>
        </p:nvGrpSpPr>
        <p:grpSpPr>
          <a:xfrm>
            <a:off x="2596675" y="7585465"/>
            <a:ext cx="41275" cy="191770"/>
            <a:chOff x="2596675" y="7585465"/>
            <a:chExt cx="41275" cy="191770"/>
          </a:xfrm>
        </p:grpSpPr>
        <p:sp>
          <p:nvSpPr>
            <p:cNvPr id="40" name="object 40"/>
            <p:cNvSpPr/>
            <p:nvPr/>
          </p:nvSpPr>
          <p:spPr>
            <a:xfrm>
              <a:off x="2600452" y="758924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600452" y="768108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3063003" y="7585464"/>
            <a:ext cx="41275" cy="191770"/>
            <a:chOff x="3063003" y="7585464"/>
            <a:chExt cx="41275" cy="191770"/>
          </a:xfrm>
        </p:grpSpPr>
        <p:sp>
          <p:nvSpPr>
            <p:cNvPr id="43" name="object 43"/>
            <p:cNvSpPr/>
            <p:nvPr/>
          </p:nvSpPr>
          <p:spPr>
            <a:xfrm>
              <a:off x="3066780" y="758924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066780" y="768108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5" name="object 45"/>
          <p:cNvGrpSpPr/>
          <p:nvPr/>
        </p:nvGrpSpPr>
        <p:grpSpPr>
          <a:xfrm>
            <a:off x="3315813" y="7585464"/>
            <a:ext cx="41275" cy="191770"/>
            <a:chOff x="3315813" y="7585464"/>
            <a:chExt cx="41275" cy="191770"/>
          </a:xfrm>
        </p:grpSpPr>
        <p:sp>
          <p:nvSpPr>
            <p:cNvPr id="46" name="object 46"/>
            <p:cNvSpPr/>
            <p:nvPr/>
          </p:nvSpPr>
          <p:spPr>
            <a:xfrm>
              <a:off x="3319590" y="758924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319590" y="768108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8" name="object 48"/>
          <p:cNvGrpSpPr/>
          <p:nvPr/>
        </p:nvGrpSpPr>
        <p:grpSpPr>
          <a:xfrm>
            <a:off x="3836909" y="7585464"/>
            <a:ext cx="41275" cy="191770"/>
            <a:chOff x="3836909" y="7585464"/>
            <a:chExt cx="41275" cy="191770"/>
          </a:xfrm>
        </p:grpSpPr>
        <p:sp>
          <p:nvSpPr>
            <p:cNvPr id="49" name="object 49"/>
            <p:cNvSpPr/>
            <p:nvPr/>
          </p:nvSpPr>
          <p:spPr>
            <a:xfrm>
              <a:off x="3840687" y="758924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3840687" y="76810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1" name="object 51"/>
          <p:cNvGrpSpPr/>
          <p:nvPr/>
        </p:nvGrpSpPr>
        <p:grpSpPr>
          <a:xfrm>
            <a:off x="4039713" y="7585464"/>
            <a:ext cx="41275" cy="191770"/>
            <a:chOff x="4039713" y="7585464"/>
            <a:chExt cx="41275" cy="191770"/>
          </a:xfrm>
        </p:grpSpPr>
        <p:sp>
          <p:nvSpPr>
            <p:cNvPr id="52" name="object 52"/>
            <p:cNvSpPr/>
            <p:nvPr/>
          </p:nvSpPr>
          <p:spPr>
            <a:xfrm>
              <a:off x="4043490" y="758924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043490" y="76810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4" name="object 54"/>
          <p:cNvGrpSpPr/>
          <p:nvPr/>
        </p:nvGrpSpPr>
        <p:grpSpPr>
          <a:xfrm>
            <a:off x="5051347" y="7585463"/>
            <a:ext cx="41275" cy="191770"/>
            <a:chOff x="5051347" y="7585463"/>
            <a:chExt cx="41275" cy="191770"/>
          </a:xfrm>
        </p:grpSpPr>
        <p:sp>
          <p:nvSpPr>
            <p:cNvPr id="55" name="object 55"/>
            <p:cNvSpPr/>
            <p:nvPr/>
          </p:nvSpPr>
          <p:spPr>
            <a:xfrm>
              <a:off x="5055124" y="75892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5055124" y="768108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2350420" y="7552367"/>
            <a:ext cx="2696210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i="1" spc="-5" dirty="0">
                <a:latin typeface="Times New Roman"/>
                <a:cs typeface="Times New Roman"/>
              </a:rPr>
              <a:t>r</a:t>
            </a:r>
            <a:r>
              <a:rPr sz="1200" i="1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0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60" dirty="0">
                <a:latin typeface="Times New Roman"/>
                <a:cs typeface="Times New Roman"/>
              </a:rPr>
              <a:t>3</a:t>
            </a:r>
            <a:r>
              <a:rPr sz="1200" spc="90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8 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30" dirty="0">
                <a:latin typeface="Times New Roman"/>
                <a:cs typeface="Times New Roman"/>
              </a:rPr>
              <a:t> </a:t>
            </a:r>
            <a:r>
              <a:rPr sz="1200" spc="-60" dirty="0">
                <a:latin typeface="Times New Roman"/>
                <a:cs typeface="Times New Roman"/>
              </a:rPr>
              <a:t>3</a:t>
            </a:r>
            <a:r>
              <a:rPr sz="1200" spc="15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 </a:t>
            </a:r>
            <a:r>
              <a:rPr sz="1200" spc="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80" dirty="0">
                <a:latin typeface="Times New Roman"/>
                <a:cs typeface="Times New Roman"/>
              </a:rPr>
              <a:t> </a:t>
            </a:r>
            <a:r>
              <a:rPr sz="1200" spc="-60" dirty="0">
                <a:latin typeface="Times New Roman"/>
                <a:cs typeface="Times New Roman"/>
              </a:rPr>
              <a:t>3</a:t>
            </a:r>
            <a:r>
              <a:rPr sz="1200" i="1" spc="60" dirty="0">
                <a:latin typeface="Times New Roman"/>
                <a:cs typeface="Times New Roman"/>
              </a:rPr>
              <a:t>t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90" dirty="0">
                <a:latin typeface="Symbol"/>
                <a:cs typeface="Symbol"/>
              </a:rPr>
              <a:t>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spc="60" dirty="0">
                <a:latin typeface="Times New Roman"/>
                <a:cs typeface="Times New Roman"/>
              </a:rPr>
              <a:t>t</a:t>
            </a:r>
            <a:r>
              <a:rPr sz="1200" spc="90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8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360343" y="7455688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73327" y="7956905"/>
            <a:ext cx="5692775" cy="57721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sz="1100" spc="-5" dirty="0">
                <a:latin typeface="Calibri"/>
                <a:cs typeface="Calibri"/>
              </a:rPr>
              <a:t>If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passes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through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xz</a:t>
            </a:r>
            <a:r>
              <a:rPr sz="1100" spc="-5" dirty="0">
                <a:latin typeface="Calibri"/>
                <a:cs typeface="Calibri"/>
              </a:rPr>
              <a:t>-plane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-5" dirty="0">
                <a:latin typeface="Calibri"/>
                <a:cs typeface="Calibri"/>
              </a:rPr>
              <a:t> know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y</a:t>
            </a:r>
            <a:r>
              <a:rPr sz="1100" spc="-5" dirty="0">
                <a:latin typeface="Calibri"/>
                <a:cs typeface="Calibri"/>
              </a:rPr>
              <a:t>-coordinate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that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must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</a:t>
            </a:r>
            <a:r>
              <a:rPr sz="1100" dirty="0">
                <a:latin typeface="Calibri"/>
                <a:cs typeface="Calibri"/>
              </a:rPr>
              <a:t> zero.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So,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let’s </a:t>
            </a:r>
            <a:r>
              <a:rPr sz="1100" dirty="0">
                <a:latin typeface="Calibri"/>
                <a:cs typeface="Calibri"/>
              </a:rPr>
              <a:t>set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y</a:t>
            </a:r>
            <a:r>
              <a:rPr sz="1100" i="1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component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equation equal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zero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see</a:t>
            </a:r>
            <a:r>
              <a:rPr sz="1100" spc="-5" dirty="0">
                <a:latin typeface="Calibri"/>
                <a:cs typeface="Calibri"/>
              </a:rPr>
              <a:t> if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can</a:t>
            </a:r>
            <a:r>
              <a:rPr sz="1100" dirty="0">
                <a:latin typeface="Calibri"/>
                <a:cs typeface="Calibri"/>
              </a:rPr>
              <a:t> solve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</a:t>
            </a:r>
            <a:r>
              <a:rPr sz="1100" i="1" dirty="0">
                <a:latin typeface="Calibri"/>
                <a:cs typeface="Calibri"/>
              </a:rPr>
              <a:t>t</a:t>
            </a:r>
            <a:r>
              <a:rPr sz="1100" dirty="0">
                <a:latin typeface="Calibri"/>
                <a:cs typeface="Calibri"/>
              </a:rPr>
              <a:t>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If </a:t>
            </a:r>
            <a:r>
              <a:rPr sz="1100" dirty="0">
                <a:latin typeface="Calibri"/>
                <a:cs typeface="Calibri"/>
              </a:rPr>
              <a:t>we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can,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will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value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which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pass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through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xz</a:t>
            </a:r>
            <a:r>
              <a:rPr sz="1100" spc="-5" dirty="0">
                <a:latin typeface="Calibri"/>
                <a:cs typeface="Calibri"/>
              </a:rPr>
              <a:t>-plane.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088329" y="874718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>
                <a:moveTo>
                  <a:pt x="0" y="0"/>
                </a:moveTo>
                <a:lnTo>
                  <a:pt x="90400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 txBox="1"/>
          <p:nvPr/>
        </p:nvSpPr>
        <p:spPr>
          <a:xfrm>
            <a:off x="2577727" y="8621296"/>
            <a:ext cx="1553210" cy="2070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390015" algn="l"/>
              </a:tabLst>
            </a:pPr>
            <a:r>
              <a:rPr sz="1150" spc="20" dirty="0">
                <a:latin typeface="Symbol"/>
                <a:cs typeface="Symbol"/>
              </a:rPr>
              <a:t></a:t>
            </a:r>
            <a:r>
              <a:rPr sz="1150" spc="20" dirty="0">
                <a:latin typeface="Times New Roman"/>
                <a:cs typeface="Times New Roman"/>
              </a:rPr>
              <a:t>3</a:t>
            </a:r>
            <a:r>
              <a:rPr sz="1150" spc="-140" dirty="0">
                <a:latin typeface="Times New Roman"/>
                <a:cs typeface="Times New Roman"/>
              </a:rPr>
              <a:t> </a:t>
            </a:r>
            <a:r>
              <a:rPr sz="1150" spc="114" dirty="0">
                <a:latin typeface="Symbol"/>
                <a:cs typeface="Symbol"/>
              </a:rPr>
              <a:t></a:t>
            </a:r>
            <a:r>
              <a:rPr sz="1150" spc="20" dirty="0">
                <a:latin typeface="Times New Roman"/>
                <a:cs typeface="Times New Roman"/>
              </a:rPr>
              <a:t>1</a:t>
            </a:r>
            <a:r>
              <a:rPr sz="1150" dirty="0">
                <a:latin typeface="Times New Roman"/>
                <a:cs typeface="Times New Roman"/>
              </a:rPr>
              <a:t>2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spc="5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30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Times New Roman"/>
                <a:cs typeface="Times New Roman"/>
              </a:rPr>
              <a:t>0</a:t>
            </a:r>
            <a:r>
              <a:rPr sz="1150" dirty="0">
                <a:latin typeface="Times New Roman"/>
                <a:cs typeface="Times New Roman"/>
              </a:rPr>
              <a:t>	</a:t>
            </a:r>
            <a:r>
              <a:rPr sz="1150" spc="45" dirty="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843329" y="8621296"/>
            <a:ext cx="368935" cy="3244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ts val="1155"/>
              </a:lnSpc>
              <a:spcBef>
                <a:spcPts val="135"/>
              </a:spcBef>
            </a:pP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spc="2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30" dirty="0">
                <a:latin typeface="Times New Roman"/>
                <a:cs typeface="Times New Roman"/>
              </a:rPr>
              <a:t> </a:t>
            </a:r>
            <a:r>
              <a:rPr sz="1725" spc="30" baseline="36231" dirty="0">
                <a:latin typeface="Times New Roman"/>
                <a:cs typeface="Times New Roman"/>
              </a:rPr>
              <a:t>1</a:t>
            </a:r>
            <a:endParaRPr sz="1725" baseline="36231">
              <a:latin typeface="Times New Roman"/>
              <a:cs typeface="Times New Roman"/>
            </a:endParaRPr>
          </a:p>
          <a:p>
            <a:pPr marR="30480" algn="r">
              <a:lnSpc>
                <a:spcPts val="1155"/>
              </a:lnSpc>
            </a:pPr>
            <a:r>
              <a:rPr sz="1150" spc="20" dirty="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914400" y="4445494"/>
            <a:ext cx="5943600" cy="4694555"/>
          </a:xfrm>
          <a:custGeom>
            <a:avLst/>
            <a:gdLst/>
            <a:ahLst/>
            <a:cxnLst/>
            <a:rect l="l" t="t" r="r" b="b"/>
            <a:pathLst>
              <a:path w="5943600" h="4694555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4687836"/>
                </a:lnTo>
                <a:lnTo>
                  <a:pt x="6096" y="4687836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4687836"/>
                </a:lnTo>
                <a:lnTo>
                  <a:pt x="0" y="4693932"/>
                </a:lnTo>
                <a:lnTo>
                  <a:pt x="6096" y="4693932"/>
                </a:lnTo>
                <a:lnTo>
                  <a:pt x="5937504" y="4693932"/>
                </a:lnTo>
                <a:lnTo>
                  <a:pt x="5943600" y="4693932"/>
                </a:lnTo>
                <a:lnTo>
                  <a:pt x="5943600" y="4687836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37511" y="1306895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944655" y="1085886"/>
            <a:ext cx="88900" cy="2070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sz="1150" spc="25" dirty="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86027" y="900175"/>
            <a:ext cx="5772150" cy="6057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1100" dirty="0">
                <a:latin typeface="Calibri"/>
                <a:cs typeface="Calibri"/>
              </a:rPr>
              <a:t>So,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does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pass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through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i="1" spc="-5" dirty="0">
                <a:latin typeface="Calibri"/>
                <a:cs typeface="Calibri"/>
              </a:rPr>
              <a:t>xz</a:t>
            </a:r>
            <a:r>
              <a:rPr sz="1100" spc="-5" dirty="0">
                <a:latin typeface="Calibri"/>
                <a:cs typeface="Calibri"/>
              </a:rPr>
              <a:t>-plane.</a:t>
            </a:r>
            <a:r>
              <a:rPr sz="1100" spc="254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complete coordinates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endParaRPr sz="1100">
              <a:latin typeface="Calibri"/>
              <a:cs typeface="Calibri"/>
            </a:endParaRPr>
          </a:p>
          <a:p>
            <a:pPr>
              <a:lnSpc>
                <a:spcPts val="1155"/>
              </a:lnSpc>
              <a:spcBef>
                <a:spcPts val="930"/>
              </a:spcBef>
              <a:tabLst>
                <a:tab pos="1099820" algn="l"/>
              </a:tabLst>
            </a:pPr>
            <a:r>
              <a:rPr sz="1100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plug</a:t>
            </a:r>
            <a:r>
              <a:rPr sz="1100" spc="140" dirty="0">
                <a:latin typeface="Calibri"/>
                <a:cs typeface="Calibri"/>
              </a:rPr>
              <a:t> 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spc="55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25" dirty="0">
                <a:latin typeface="Times New Roman"/>
                <a:cs typeface="Times New Roman"/>
              </a:rPr>
              <a:t>	</a:t>
            </a:r>
            <a:r>
              <a:rPr sz="1100" spc="-5" dirty="0">
                <a:latin typeface="Calibri"/>
                <a:cs typeface="Calibri"/>
              </a:rPr>
              <a:t>into any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equations.</a:t>
            </a:r>
            <a:r>
              <a:rPr sz="1100" dirty="0">
                <a:latin typeface="Calibri"/>
                <a:cs typeface="Calibri"/>
              </a:rPr>
              <a:t> We’ll </a:t>
            </a:r>
            <a:r>
              <a:rPr sz="1100" spc="-5" dirty="0">
                <a:latin typeface="Calibri"/>
                <a:cs typeface="Calibri"/>
              </a:rPr>
              <a:t>use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 marL="960755">
              <a:lnSpc>
                <a:spcPts val="1155"/>
              </a:lnSpc>
            </a:pPr>
            <a:r>
              <a:rPr sz="1150" spc="25" dirty="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891122" y="1738121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57091" y="1738121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7" name="object 7"/>
          <p:cNvGrpSpPr/>
          <p:nvPr/>
        </p:nvGrpSpPr>
        <p:grpSpPr>
          <a:xfrm>
            <a:off x="2653196" y="1535911"/>
            <a:ext cx="62865" cy="404495"/>
            <a:chOff x="2653196" y="1535911"/>
            <a:chExt cx="62865" cy="404495"/>
          </a:xfrm>
        </p:grpSpPr>
        <p:sp>
          <p:nvSpPr>
            <p:cNvPr id="8" name="object 8"/>
            <p:cNvSpPr/>
            <p:nvPr/>
          </p:nvSpPr>
          <p:spPr>
            <a:xfrm>
              <a:off x="2656966" y="1539681"/>
              <a:ext cx="55244" cy="198755"/>
            </a:xfrm>
            <a:custGeom>
              <a:avLst/>
              <a:gdLst/>
              <a:ahLst/>
              <a:cxnLst/>
              <a:rect l="l" t="t" r="r" b="b"/>
              <a:pathLst>
                <a:path w="55244" h="198755">
                  <a:moveTo>
                    <a:pt x="54768" y="0"/>
                  </a:moveTo>
                  <a:lnTo>
                    <a:pt x="0" y="1984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2656966" y="1738118"/>
              <a:ext cx="55244" cy="198755"/>
            </a:xfrm>
            <a:custGeom>
              <a:avLst/>
              <a:gdLst/>
              <a:ahLst/>
              <a:cxnLst/>
              <a:rect l="l" t="t" r="r" b="b"/>
              <a:pathLst>
                <a:path w="55244" h="198755">
                  <a:moveTo>
                    <a:pt x="0" y="0"/>
                  </a:moveTo>
                  <a:lnTo>
                    <a:pt x="54768" y="1984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" name="object 10"/>
          <p:cNvGrpSpPr/>
          <p:nvPr/>
        </p:nvGrpSpPr>
        <p:grpSpPr>
          <a:xfrm>
            <a:off x="4103179" y="1535910"/>
            <a:ext cx="168275" cy="404495"/>
            <a:chOff x="4103179" y="1535910"/>
            <a:chExt cx="168275" cy="404495"/>
          </a:xfrm>
        </p:grpSpPr>
        <p:sp>
          <p:nvSpPr>
            <p:cNvPr id="11" name="object 11"/>
            <p:cNvSpPr/>
            <p:nvPr/>
          </p:nvSpPr>
          <p:spPr>
            <a:xfrm>
              <a:off x="4103179" y="1738120"/>
              <a:ext cx="90805" cy="0"/>
            </a:xfrm>
            <a:custGeom>
              <a:avLst/>
              <a:gdLst/>
              <a:ahLst/>
              <a:cxnLst/>
              <a:rect l="l" t="t" r="r" b="b"/>
              <a:pathLst>
                <a:path w="90804">
                  <a:moveTo>
                    <a:pt x="0" y="0"/>
                  </a:moveTo>
                  <a:lnTo>
                    <a:pt x="9048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212319" y="1539680"/>
              <a:ext cx="55244" cy="198755"/>
            </a:xfrm>
            <a:custGeom>
              <a:avLst/>
              <a:gdLst/>
              <a:ahLst/>
              <a:cxnLst/>
              <a:rect l="l" t="t" r="r" b="b"/>
              <a:pathLst>
                <a:path w="55245" h="198755">
                  <a:moveTo>
                    <a:pt x="0" y="0"/>
                  </a:moveTo>
                  <a:lnTo>
                    <a:pt x="54768" y="1984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212319" y="1738117"/>
              <a:ext cx="55244" cy="198755"/>
            </a:xfrm>
            <a:custGeom>
              <a:avLst/>
              <a:gdLst/>
              <a:ahLst/>
              <a:cxnLst/>
              <a:rect l="l" t="t" r="r" b="b"/>
              <a:pathLst>
                <a:path w="55245" h="198755">
                  <a:moveTo>
                    <a:pt x="54768" y="0"/>
                  </a:moveTo>
                  <a:lnTo>
                    <a:pt x="0" y="19843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object 14"/>
          <p:cNvGrpSpPr/>
          <p:nvPr/>
        </p:nvGrpSpPr>
        <p:grpSpPr>
          <a:xfrm>
            <a:off x="4432783" y="1547813"/>
            <a:ext cx="165735" cy="381000"/>
            <a:chOff x="4432783" y="1547813"/>
            <a:chExt cx="165735" cy="381000"/>
          </a:xfrm>
        </p:grpSpPr>
        <p:sp>
          <p:nvSpPr>
            <p:cNvPr id="15" name="object 15"/>
            <p:cNvSpPr/>
            <p:nvPr/>
          </p:nvSpPr>
          <p:spPr>
            <a:xfrm>
              <a:off x="4507991" y="1738116"/>
              <a:ext cx="90805" cy="0"/>
            </a:xfrm>
            <a:custGeom>
              <a:avLst/>
              <a:gdLst/>
              <a:ahLst/>
              <a:cxnLst/>
              <a:rect l="l" t="t" r="r" b="b"/>
              <a:pathLst>
                <a:path w="90804">
                  <a:moveTo>
                    <a:pt x="0" y="0"/>
                  </a:moveTo>
                  <a:lnTo>
                    <a:pt x="9048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4436554" y="1551583"/>
              <a:ext cx="52705" cy="186690"/>
            </a:xfrm>
            <a:custGeom>
              <a:avLst/>
              <a:gdLst/>
              <a:ahLst/>
              <a:cxnLst/>
              <a:rect l="l" t="t" r="r" b="b"/>
              <a:pathLst>
                <a:path w="52704" h="186689">
                  <a:moveTo>
                    <a:pt x="52387" y="0"/>
                  </a:moveTo>
                  <a:lnTo>
                    <a:pt x="0" y="18653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4436554" y="1738114"/>
              <a:ext cx="52705" cy="186690"/>
            </a:xfrm>
            <a:custGeom>
              <a:avLst/>
              <a:gdLst/>
              <a:ahLst/>
              <a:cxnLst/>
              <a:rect l="l" t="t" r="r" b="b"/>
              <a:pathLst>
                <a:path w="52704" h="186689">
                  <a:moveTo>
                    <a:pt x="0" y="0"/>
                  </a:moveTo>
                  <a:lnTo>
                    <a:pt x="52387" y="18653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4808029" y="1547811"/>
            <a:ext cx="225425" cy="381000"/>
            <a:chOff x="4808029" y="1547811"/>
            <a:chExt cx="225425" cy="381000"/>
          </a:xfrm>
        </p:grpSpPr>
        <p:sp>
          <p:nvSpPr>
            <p:cNvPr id="19" name="object 19"/>
            <p:cNvSpPr/>
            <p:nvPr/>
          </p:nvSpPr>
          <p:spPr>
            <a:xfrm>
              <a:off x="4808029" y="1738115"/>
              <a:ext cx="150495" cy="0"/>
            </a:xfrm>
            <a:custGeom>
              <a:avLst/>
              <a:gdLst/>
              <a:ahLst/>
              <a:cxnLst/>
              <a:rect l="l" t="t" r="r" b="b"/>
              <a:pathLst>
                <a:path w="150495">
                  <a:moveTo>
                    <a:pt x="0" y="0"/>
                  </a:moveTo>
                  <a:lnTo>
                    <a:pt x="1500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6700" y="1551582"/>
              <a:ext cx="52705" cy="186690"/>
            </a:xfrm>
            <a:custGeom>
              <a:avLst/>
              <a:gdLst/>
              <a:ahLst/>
              <a:cxnLst/>
              <a:rect l="l" t="t" r="r" b="b"/>
              <a:pathLst>
                <a:path w="52704" h="186689">
                  <a:moveTo>
                    <a:pt x="0" y="0"/>
                  </a:moveTo>
                  <a:lnTo>
                    <a:pt x="52387" y="18653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976700" y="1738112"/>
              <a:ext cx="52705" cy="186690"/>
            </a:xfrm>
            <a:custGeom>
              <a:avLst/>
              <a:gdLst/>
              <a:ahLst/>
              <a:cxnLst/>
              <a:rect l="l" t="t" r="r" b="b"/>
              <a:pathLst>
                <a:path w="52704" h="186689">
                  <a:moveTo>
                    <a:pt x="52387" y="0"/>
                  </a:moveTo>
                  <a:lnTo>
                    <a:pt x="0" y="186531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2394235" y="1611109"/>
            <a:ext cx="256794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sz="1200" i="1" spc="-5" dirty="0">
                <a:latin typeface="Times New Roman"/>
                <a:cs typeface="Times New Roman"/>
              </a:rPr>
              <a:t>r</a:t>
            </a:r>
            <a:r>
              <a:rPr sz="1200" i="1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 </a:t>
            </a:r>
            <a:r>
              <a:rPr sz="1200" spc="-50" dirty="0">
                <a:latin typeface="Times New Roman"/>
                <a:cs typeface="Times New Roman"/>
              </a:rPr>
              <a:t> </a:t>
            </a:r>
            <a:r>
              <a:rPr sz="1200" spc="75" dirty="0">
                <a:latin typeface="Times New Roman"/>
                <a:cs typeface="Times New Roman"/>
              </a:rPr>
              <a:t>3</a:t>
            </a:r>
            <a:r>
              <a:rPr sz="1800" baseline="-13888" dirty="0">
                <a:latin typeface="Symbol"/>
                <a:cs typeface="Symbol"/>
              </a:rPr>
              <a:t></a:t>
            </a:r>
            <a:r>
              <a:rPr sz="1800" spc="-67" baseline="-13888" dirty="0">
                <a:latin typeface="Times New Roman"/>
                <a:cs typeface="Times New Roman"/>
              </a:rPr>
              <a:t> </a:t>
            </a:r>
            <a:r>
              <a:rPr sz="1800" baseline="-43981" dirty="0">
                <a:latin typeface="Times New Roman"/>
                <a:cs typeface="Times New Roman"/>
              </a:rPr>
              <a:t>4</a:t>
            </a:r>
            <a:r>
              <a:rPr sz="1800" spc="-135" baseline="-43981" dirty="0">
                <a:latin typeface="Times New Roman"/>
                <a:cs typeface="Times New Roman"/>
              </a:rPr>
              <a:t> </a:t>
            </a:r>
            <a:r>
              <a:rPr sz="1800" baseline="-13888" dirty="0">
                <a:latin typeface="Symbol"/>
                <a:cs typeface="Symbol"/>
              </a:rPr>
              <a:t></a:t>
            </a:r>
            <a:r>
              <a:rPr sz="1800" spc="-270" baseline="-13888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3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90" dirty="0">
                <a:latin typeface="Symbol"/>
                <a:cs typeface="Symbol"/>
              </a:rPr>
              <a:t></a:t>
            </a:r>
            <a:r>
              <a:rPr sz="1200" dirty="0">
                <a:latin typeface="Times New Roman"/>
                <a:cs typeface="Times New Roman"/>
              </a:rPr>
              <a:t>12</a:t>
            </a:r>
            <a:r>
              <a:rPr sz="1200" spc="-190" dirty="0">
                <a:latin typeface="Times New Roman"/>
                <a:cs typeface="Times New Roman"/>
              </a:rPr>
              <a:t> </a:t>
            </a:r>
            <a:r>
              <a:rPr sz="1800" baseline="-13888" dirty="0">
                <a:latin typeface="Symbol"/>
                <a:cs typeface="Symbol"/>
              </a:rPr>
              <a:t></a:t>
            </a:r>
            <a:r>
              <a:rPr sz="1800" spc="-67" baseline="-13888" dirty="0">
                <a:latin typeface="Times New Roman"/>
                <a:cs typeface="Times New Roman"/>
              </a:rPr>
              <a:t> </a:t>
            </a:r>
            <a:r>
              <a:rPr sz="1800" baseline="-43981" dirty="0">
                <a:latin typeface="Times New Roman"/>
                <a:cs typeface="Times New Roman"/>
              </a:rPr>
              <a:t>4</a:t>
            </a:r>
            <a:r>
              <a:rPr sz="1800" spc="-135" baseline="-43981" dirty="0">
                <a:latin typeface="Times New Roman"/>
                <a:cs typeface="Times New Roman"/>
              </a:rPr>
              <a:t> </a:t>
            </a:r>
            <a:r>
              <a:rPr sz="1800" baseline="-13888" dirty="0">
                <a:latin typeface="Symbol"/>
                <a:cs typeface="Symbol"/>
              </a:rPr>
              <a:t></a:t>
            </a:r>
            <a:r>
              <a:rPr sz="1800" spc="-270" baseline="-13888" dirty="0">
                <a:latin typeface="Times New Roman"/>
                <a:cs typeface="Times New Roman"/>
              </a:rPr>
              <a:t> </a:t>
            </a:r>
            <a:r>
              <a:rPr sz="1200" spc="90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8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5" dirty="0">
                <a:latin typeface="Times New Roman"/>
                <a:cs typeface="Times New Roman"/>
              </a:rPr>
              <a:t> </a:t>
            </a:r>
            <a:r>
              <a:rPr sz="1800" baseline="-43981" dirty="0">
                <a:latin typeface="Times New Roman"/>
                <a:cs typeface="Times New Roman"/>
              </a:rPr>
              <a:t>4  </a:t>
            </a:r>
            <a:r>
              <a:rPr sz="1800" spc="97" baseline="-4398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 </a:t>
            </a:r>
            <a:r>
              <a:rPr sz="1200" spc="60" dirty="0">
                <a:latin typeface="Times New Roman"/>
                <a:cs typeface="Times New Roman"/>
              </a:rPr>
              <a:t> </a:t>
            </a:r>
            <a:r>
              <a:rPr sz="1800" baseline="-43981" dirty="0">
                <a:latin typeface="Times New Roman"/>
                <a:cs typeface="Times New Roman"/>
              </a:rPr>
              <a:t>4</a:t>
            </a:r>
            <a:r>
              <a:rPr sz="1800" spc="-142" baseline="-43981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7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0</a:t>
            </a:r>
            <a:r>
              <a:rPr sz="1200" dirty="0">
                <a:latin typeface="Times New Roman"/>
                <a:cs typeface="Times New Roman"/>
              </a:rPr>
              <a:t>, </a:t>
            </a:r>
            <a:r>
              <a:rPr sz="1200" spc="-125" dirty="0">
                <a:latin typeface="Times New Roman"/>
                <a:cs typeface="Times New Roman"/>
              </a:rPr>
              <a:t> </a:t>
            </a:r>
            <a:r>
              <a:rPr sz="1800" baseline="-43981" dirty="0">
                <a:latin typeface="Times New Roman"/>
                <a:cs typeface="Times New Roman"/>
              </a:rPr>
              <a:t>4</a:t>
            </a:r>
            <a:endParaRPr sz="1800" baseline="-43981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429558" y="1526970"/>
            <a:ext cx="2548890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79730" algn="l"/>
                <a:tab pos="1145540" algn="l"/>
                <a:tab pos="1680210" algn="l"/>
                <a:tab pos="2087880" algn="l"/>
                <a:tab pos="2383155" algn="l"/>
              </a:tabLst>
            </a:pPr>
            <a:r>
              <a:rPr sz="1800" spc="-1064" baseline="4629" dirty="0">
                <a:latin typeface="Tahoma"/>
                <a:cs typeface="Tahoma"/>
              </a:rPr>
              <a:t>→	</a:t>
            </a:r>
            <a:r>
              <a:rPr sz="1200" spc="-710" dirty="0">
                <a:latin typeface="Symbol"/>
                <a:cs typeface="Symbol"/>
              </a:rPr>
              <a:t></a:t>
            </a:r>
            <a:r>
              <a:rPr sz="1200" spc="-6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Times New Roman"/>
                <a:cs typeface="Times New Roman"/>
              </a:rPr>
              <a:t>1</a:t>
            </a:r>
            <a:r>
              <a:rPr sz="1800" spc="-104" baseline="46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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Symbol"/>
                <a:cs typeface="Symbol"/>
              </a:rPr>
              <a:t></a:t>
            </a:r>
            <a:r>
              <a:rPr sz="1200" spc="-6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Times New Roman"/>
                <a:cs typeface="Times New Roman"/>
              </a:rPr>
              <a:t>1</a:t>
            </a:r>
            <a:r>
              <a:rPr sz="1800" spc="-104" baseline="4629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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800" baseline="4629" dirty="0">
                <a:latin typeface="Times New Roman"/>
                <a:cs typeface="Times New Roman"/>
              </a:rPr>
              <a:t>1	3	31</a:t>
            </a:r>
            <a:endParaRPr sz="1800" baseline="4629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6027" y="1747632"/>
            <a:ext cx="5557520" cy="5765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23085">
              <a:lnSpc>
                <a:spcPct val="100000"/>
              </a:lnSpc>
              <a:spcBef>
                <a:spcPts val="100"/>
              </a:spcBef>
              <a:tabLst>
                <a:tab pos="2017395" algn="l"/>
                <a:tab pos="2588895" algn="l"/>
                <a:tab pos="2783205" algn="l"/>
              </a:tabLst>
            </a:pPr>
            <a:r>
              <a:rPr sz="1200" dirty="0">
                <a:latin typeface="Symbol"/>
                <a:cs typeface="Symbol"/>
              </a:rPr>
              <a:t>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Symbol"/>
                <a:cs typeface="Symbol"/>
              </a:rPr>
              <a:t>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Symbol"/>
                <a:cs typeface="Symbol"/>
              </a:rPr>
              <a:t>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200" dirty="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r>
              <a:rPr sz="1100" spc="-5" dirty="0">
                <a:latin typeface="Calibri"/>
                <a:cs typeface="Calibri"/>
              </a:rPr>
              <a:t>Recall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position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for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coordinates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4208742" y="2551238"/>
            <a:ext cx="90170" cy="0"/>
          </a:xfrm>
          <a:custGeom>
            <a:avLst/>
            <a:gdLst/>
            <a:ahLst/>
            <a:cxnLst/>
            <a:rect l="l" t="t" r="r" b="b"/>
            <a:pathLst>
              <a:path w="90170">
                <a:moveTo>
                  <a:pt x="0" y="0"/>
                </a:moveTo>
                <a:lnTo>
                  <a:pt x="90052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4507337" y="2551239"/>
            <a:ext cx="149860" cy="0"/>
          </a:xfrm>
          <a:custGeom>
            <a:avLst/>
            <a:gdLst/>
            <a:ahLst/>
            <a:cxnLst/>
            <a:rect l="l" t="t" r="r" b="b"/>
            <a:pathLst>
              <a:path w="149860">
                <a:moveTo>
                  <a:pt x="0" y="0"/>
                </a:moveTo>
                <a:lnTo>
                  <a:pt x="149297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218221" y="2543268"/>
            <a:ext cx="417195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27660" algn="l"/>
              </a:tabLst>
            </a:pPr>
            <a:r>
              <a:rPr sz="1200" spc="-5" dirty="0">
                <a:latin typeface="Times New Roman"/>
                <a:cs typeface="Times New Roman"/>
              </a:rPr>
              <a:t>4	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127379" y="2341562"/>
            <a:ext cx="622300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84175" algn="l"/>
              </a:tabLst>
            </a:pPr>
            <a:r>
              <a:rPr sz="1200" spc="-5" dirty="0">
                <a:latin typeface="Symbol"/>
                <a:cs typeface="Symbol"/>
              </a:rPr>
              <a:t></a:t>
            </a:r>
            <a:r>
              <a:rPr sz="1200" spc="-45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Times New Roman"/>
                <a:cs typeface="Times New Roman"/>
              </a:rPr>
              <a:t>3</a:t>
            </a:r>
            <a:r>
              <a:rPr sz="1800" baseline="4629" dirty="0">
                <a:latin typeface="Times New Roman"/>
                <a:cs typeface="Times New Roman"/>
              </a:rPr>
              <a:t>	</a:t>
            </a:r>
            <a:r>
              <a:rPr sz="1800" spc="-7" baseline="4629" dirty="0">
                <a:latin typeface="Times New Roman"/>
                <a:cs typeface="Times New Roman"/>
              </a:rPr>
              <a:t>31</a:t>
            </a:r>
            <a:r>
              <a:rPr sz="1800" spc="-277" baseline="4629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127377" y="2465659"/>
            <a:ext cx="71120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678748" y="2465659"/>
            <a:ext cx="71120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127377" y="2560603"/>
            <a:ext cx="71120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678748" y="2560603"/>
            <a:ext cx="71120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sz="1200" spc="-5" dirty="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86027" y="2425079"/>
            <a:ext cx="3827779" cy="20701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333750" algn="l"/>
                <a:tab pos="3778885" algn="l"/>
              </a:tabLst>
            </a:pPr>
            <a:r>
              <a:rPr sz="1100" spc="-5" dirty="0">
                <a:latin typeface="Calibri"/>
                <a:cs typeface="Calibri"/>
              </a:rPr>
              <a:t>p</a:t>
            </a:r>
            <a:r>
              <a:rPr sz="1100" spc="5" dirty="0">
                <a:latin typeface="Calibri"/>
                <a:cs typeface="Calibri"/>
              </a:rPr>
              <a:t>o</a:t>
            </a:r>
            <a:r>
              <a:rPr sz="1100" spc="-5" dirty="0">
                <a:latin typeface="Calibri"/>
                <a:cs typeface="Calibri"/>
              </a:rPr>
              <a:t>in</a:t>
            </a:r>
            <a:r>
              <a:rPr sz="1100" dirty="0">
                <a:latin typeface="Calibri"/>
                <a:cs typeface="Calibri"/>
              </a:rPr>
              <a:t>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</a:t>
            </a:r>
            <a:r>
              <a:rPr sz="1100" spc="-20" dirty="0">
                <a:latin typeface="Calibri"/>
                <a:cs typeface="Calibri"/>
              </a:rPr>
              <a:t>h</a:t>
            </a:r>
            <a:r>
              <a:rPr sz="1100" dirty="0">
                <a:latin typeface="Calibri"/>
                <a:cs typeface="Calibri"/>
              </a:rPr>
              <a:t>e</a:t>
            </a:r>
            <a:r>
              <a:rPr sz="1100" spc="-5" dirty="0">
                <a:latin typeface="Calibri"/>
                <a:cs typeface="Calibri"/>
              </a:rPr>
              <a:t>r</a:t>
            </a:r>
            <a:r>
              <a:rPr sz="1100" dirty="0">
                <a:latin typeface="Calibri"/>
                <a:cs typeface="Calibri"/>
              </a:rPr>
              <a:t>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</a:t>
            </a:r>
            <a:r>
              <a:rPr sz="1100" spc="-5" dirty="0">
                <a:latin typeface="Calibri"/>
                <a:cs typeface="Calibri"/>
              </a:rPr>
              <a:t>h</a:t>
            </a:r>
            <a:r>
              <a:rPr sz="1100" dirty="0">
                <a:latin typeface="Calibri"/>
                <a:cs typeface="Calibri"/>
              </a:rPr>
              <a:t>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</a:t>
            </a:r>
            <a:r>
              <a:rPr sz="1100" dirty="0">
                <a:latin typeface="Calibri"/>
                <a:cs typeface="Calibri"/>
              </a:rPr>
              <a:t>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</a:t>
            </a:r>
            <a:r>
              <a:rPr sz="1100" spc="-5" dirty="0">
                <a:latin typeface="Calibri"/>
                <a:cs typeface="Calibri"/>
              </a:rPr>
              <a:t>il</a:t>
            </a:r>
            <a:r>
              <a:rPr sz="1100" dirty="0">
                <a:latin typeface="Calibri"/>
                <a:cs typeface="Calibri"/>
              </a:rPr>
              <a:t>l </a:t>
            </a:r>
            <a:r>
              <a:rPr sz="1100" spc="-5" dirty="0">
                <a:latin typeface="Calibri"/>
                <a:cs typeface="Calibri"/>
              </a:rPr>
              <a:t>p</a:t>
            </a:r>
            <a:r>
              <a:rPr sz="1100" spc="-15" dirty="0">
                <a:latin typeface="Calibri"/>
                <a:cs typeface="Calibri"/>
              </a:rPr>
              <a:t>a</a:t>
            </a:r>
            <a:r>
              <a:rPr sz="1100" dirty="0">
                <a:latin typeface="Calibri"/>
                <a:cs typeface="Calibri"/>
              </a:rPr>
              <a:t>ss t</a:t>
            </a:r>
            <a:r>
              <a:rPr sz="1100" spc="-5" dirty="0">
                <a:latin typeface="Calibri"/>
                <a:cs typeface="Calibri"/>
              </a:rPr>
              <a:t>hr</a:t>
            </a:r>
            <a:r>
              <a:rPr sz="1100" spc="5" dirty="0">
                <a:latin typeface="Calibri"/>
                <a:cs typeface="Calibri"/>
              </a:rPr>
              <a:t>o</a:t>
            </a:r>
            <a:r>
              <a:rPr sz="1100" spc="-5" dirty="0">
                <a:latin typeface="Calibri"/>
                <a:cs typeface="Calibri"/>
              </a:rPr>
              <a:t>ug</a:t>
            </a:r>
            <a:r>
              <a:rPr sz="1100" dirty="0">
                <a:latin typeface="Calibri"/>
                <a:cs typeface="Calibri"/>
              </a:rPr>
              <a:t>h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</a:t>
            </a:r>
            <a:r>
              <a:rPr sz="1100" spc="-20" dirty="0">
                <a:latin typeface="Calibri"/>
                <a:cs typeface="Calibri"/>
              </a:rPr>
              <a:t>h</a:t>
            </a:r>
            <a:r>
              <a:rPr sz="1100" dirty="0">
                <a:latin typeface="Calibri"/>
                <a:cs typeface="Calibri"/>
              </a:rPr>
              <a:t>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x</a:t>
            </a:r>
            <a:r>
              <a:rPr sz="1100" i="1" spc="-10" dirty="0">
                <a:latin typeface="Calibri"/>
                <a:cs typeface="Calibri"/>
              </a:rPr>
              <a:t>z</a:t>
            </a:r>
            <a:r>
              <a:rPr sz="1100" spc="-5" dirty="0">
                <a:latin typeface="Calibri"/>
                <a:cs typeface="Calibri"/>
              </a:rPr>
              <a:t>-plan</a:t>
            </a:r>
            <a:r>
              <a:rPr sz="1100" dirty="0">
                <a:latin typeface="Calibri"/>
                <a:cs typeface="Calibri"/>
              </a:rPr>
              <a:t>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15" dirty="0">
                <a:latin typeface="Calibri"/>
                <a:cs typeface="Calibri"/>
              </a:rPr>
              <a:t>a</a:t>
            </a:r>
            <a:r>
              <a:rPr sz="1100" spc="-5" dirty="0">
                <a:latin typeface="Calibri"/>
                <a:cs typeface="Calibri"/>
              </a:rPr>
              <a:t>r</a:t>
            </a:r>
            <a:r>
              <a:rPr sz="1100" dirty="0">
                <a:latin typeface="Calibri"/>
                <a:cs typeface="Calibri"/>
              </a:rPr>
              <a:t>e	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spc="-170" dirty="0">
                <a:latin typeface="Times New Roman"/>
                <a:cs typeface="Times New Roman"/>
              </a:rPr>
              <a:t> </a:t>
            </a:r>
            <a:r>
              <a:rPr sz="1200" spc="-25" dirty="0">
                <a:latin typeface="Times New Roman"/>
                <a:cs typeface="Times New Roman"/>
              </a:rPr>
              <a:t>0</a:t>
            </a:r>
            <a:r>
              <a:rPr sz="1200" spc="-5" dirty="0">
                <a:latin typeface="Times New Roman"/>
                <a:cs typeface="Times New Roman"/>
              </a:rPr>
              <a:t>,</a:t>
            </a:r>
            <a:r>
              <a:rPr sz="1200" dirty="0">
                <a:latin typeface="Times New Roman"/>
                <a:cs typeface="Times New Roman"/>
              </a:rPr>
              <a:t>	</a:t>
            </a:r>
            <a:r>
              <a:rPr sz="1100" dirty="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14400" y="914399"/>
            <a:ext cx="5943600" cy="1868805"/>
          </a:xfrm>
          <a:custGeom>
            <a:avLst/>
            <a:gdLst/>
            <a:ahLst/>
            <a:cxnLst/>
            <a:rect l="l" t="t" r="r" b="b"/>
            <a:pathLst>
              <a:path w="5943600" h="186880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862315"/>
                </a:lnTo>
                <a:lnTo>
                  <a:pt x="6096" y="186231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1862315"/>
                </a:lnTo>
                <a:lnTo>
                  <a:pt x="0" y="1868424"/>
                </a:lnTo>
                <a:lnTo>
                  <a:pt x="6096" y="1868424"/>
                </a:lnTo>
                <a:lnTo>
                  <a:pt x="5937504" y="1868424"/>
                </a:lnTo>
                <a:lnTo>
                  <a:pt x="5943600" y="1868424"/>
                </a:lnTo>
                <a:lnTo>
                  <a:pt x="5943600" y="186232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02513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901700" y="900176"/>
            <a:ext cx="5947410" cy="335915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600" b="1" spc="-5" dirty="0">
                <a:latin typeface="Calibri"/>
                <a:cs typeface="Calibri"/>
              </a:rPr>
              <a:t>Section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1-2</a:t>
            </a:r>
            <a:r>
              <a:rPr sz="1600" b="1" spc="-15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:</a:t>
            </a:r>
            <a:r>
              <a:rPr sz="1600" b="1" dirty="0">
                <a:latin typeface="Calibri"/>
                <a:cs typeface="Calibri"/>
              </a:rPr>
              <a:t> </a:t>
            </a:r>
            <a:r>
              <a:rPr sz="1600" b="1" spc="-5" dirty="0">
                <a:latin typeface="Calibri"/>
                <a:cs typeface="Calibri"/>
              </a:rPr>
              <a:t>Equations</a:t>
            </a:r>
            <a:r>
              <a:rPr sz="1600" b="1" spc="-10" dirty="0">
                <a:latin typeface="Calibri"/>
                <a:cs typeface="Calibri"/>
              </a:rPr>
              <a:t> </a:t>
            </a:r>
            <a:r>
              <a:rPr sz="1600" b="1" dirty="0">
                <a:latin typeface="Calibri"/>
                <a:cs typeface="Calibri"/>
              </a:rPr>
              <a:t>of</a:t>
            </a:r>
            <a:r>
              <a:rPr sz="1600" b="1" spc="-5" dirty="0">
                <a:latin typeface="Calibri"/>
                <a:cs typeface="Calibri"/>
              </a:rPr>
              <a:t> Lines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2700" marR="48895">
              <a:lnSpc>
                <a:spcPct val="118100"/>
              </a:lnSpc>
              <a:spcBef>
                <a:spcPts val="5"/>
              </a:spcBef>
            </a:pPr>
            <a:r>
              <a:rPr sz="1650" baseline="5050" dirty="0">
                <a:latin typeface="Calibri"/>
                <a:cs typeface="Calibri"/>
              </a:rPr>
              <a:t>1. </a:t>
            </a:r>
            <a:r>
              <a:rPr sz="1650" spc="-7" baseline="5050" dirty="0">
                <a:latin typeface="Calibri"/>
                <a:cs typeface="Calibri"/>
              </a:rPr>
              <a:t>Give the equation </a:t>
            </a:r>
            <a:r>
              <a:rPr sz="1650" baseline="5050" dirty="0">
                <a:latin typeface="Calibri"/>
                <a:cs typeface="Calibri"/>
              </a:rPr>
              <a:t>of the </a:t>
            </a:r>
            <a:r>
              <a:rPr sz="1650" spc="-7" baseline="5050" dirty="0">
                <a:latin typeface="Calibri"/>
                <a:cs typeface="Calibri"/>
              </a:rPr>
              <a:t>line through the points </a:t>
            </a:r>
            <a:r>
              <a:rPr sz="1600" spc="-20" dirty="0">
                <a:latin typeface="Symbol"/>
                <a:cs typeface="Symbol"/>
              </a:rPr>
              <a:t></a:t>
            </a:r>
            <a:r>
              <a:rPr sz="1800" spc="-30" baseline="4629" dirty="0">
                <a:latin typeface="Times New Roman"/>
                <a:cs typeface="Times New Roman"/>
              </a:rPr>
              <a:t>2, </a:t>
            </a:r>
            <a:r>
              <a:rPr sz="1800" spc="-52" baseline="4629" dirty="0">
                <a:latin typeface="Symbol"/>
                <a:cs typeface="Symbol"/>
              </a:rPr>
              <a:t></a:t>
            </a:r>
            <a:r>
              <a:rPr sz="1800" spc="-52" baseline="4629" dirty="0">
                <a:latin typeface="Times New Roman"/>
                <a:cs typeface="Times New Roman"/>
              </a:rPr>
              <a:t>4,1</a:t>
            </a:r>
            <a:r>
              <a:rPr sz="1600" spc="-35" dirty="0">
                <a:latin typeface="Symbol"/>
                <a:cs typeface="Symbol"/>
              </a:rPr>
              <a:t></a:t>
            </a:r>
            <a:r>
              <a:rPr sz="1600" spc="-35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and </a:t>
            </a:r>
            <a:r>
              <a:rPr sz="1600" spc="-30" dirty="0">
                <a:latin typeface="Symbol"/>
                <a:cs typeface="Symbol"/>
              </a:rPr>
              <a:t></a:t>
            </a:r>
            <a:r>
              <a:rPr sz="1800" spc="-44" baseline="4629" dirty="0">
                <a:latin typeface="Times New Roman"/>
                <a:cs typeface="Times New Roman"/>
              </a:rPr>
              <a:t>0, </a:t>
            </a:r>
            <a:r>
              <a:rPr sz="1800" spc="-22" baseline="4629" dirty="0">
                <a:latin typeface="Times New Roman"/>
                <a:cs typeface="Times New Roman"/>
              </a:rPr>
              <a:t>4, </a:t>
            </a:r>
            <a:r>
              <a:rPr sz="1800" spc="-37" baseline="4629" dirty="0">
                <a:latin typeface="Symbol"/>
                <a:cs typeface="Symbol"/>
              </a:rPr>
              <a:t></a:t>
            </a:r>
            <a:r>
              <a:rPr sz="1800" spc="-37" baseline="4629" dirty="0">
                <a:latin typeface="Times New Roman"/>
                <a:cs typeface="Times New Roman"/>
              </a:rPr>
              <a:t>10</a:t>
            </a:r>
            <a:r>
              <a:rPr sz="1600" spc="-25" dirty="0">
                <a:latin typeface="Symbol"/>
                <a:cs typeface="Symbol"/>
              </a:rPr>
              <a:t></a:t>
            </a:r>
            <a:r>
              <a:rPr sz="1600" spc="-25" dirty="0">
                <a:latin typeface="Times New Roman"/>
                <a:cs typeface="Times New Roman"/>
              </a:rPr>
              <a:t> </a:t>
            </a:r>
            <a:r>
              <a:rPr sz="1650" spc="-7" baseline="5050" dirty="0">
                <a:latin typeface="Calibri"/>
                <a:cs typeface="Calibri"/>
              </a:rPr>
              <a:t>in </a:t>
            </a:r>
            <a:r>
              <a:rPr sz="1650" baseline="5050" dirty="0">
                <a:latin typeface="Calibri"/>
                <a:cs typeface="Calibri"/>
              </a:rPr>
              <a:t>vector </a:t>
            </a:r>
            <a:r>
              <a:rPr sz="1650" spc="-7" baseline="5050" dirty="0">
                <a:latin typeface="Calibri"/>
                <a:cs typeface="Calibri"/>
              </a:rPr>
              <a:t>form, parametric </a:t>
            </a:r>
            <a:r>
              <a:rPr sz="1650" spc="-352" baseline="505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form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symmetric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0"/>
              </a:spcBef>
            </a:pPr>
            <a:r>
              <a:rPr sz="1100" dirty="0">
                <a:latin typeface="Calibri"/>
                <a:cs typeface="Calibri"/>
              </a:rPr>
              <a:t>Okay,</a:t>
            </a:r>
            <a:r>
              <a:rPr sz="1100" spc="-5" dirty="0">
                <a:latin typeface="Calibri"/>
                <a:cs typeface="Calibri"/>
              </a:rPr>
              <a:t> regardless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dirty="0">
                <a:latin typeface="Calibri"/>
                <a:cs typeface="Calibri"/>
              </a:rPr>
              <a:t> of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equation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know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dirty="0">
                <a:latin typeface="Calibri"/>
                <a:cs typeface="Calibri"/>
              </a:rPr>
              <a:t> we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need a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a</a:t>
            </a:r>
            <a:r>
              <a:rPr sz="1100" spc="-5" dirty="0">
                <a:latin typeface="Calibri"/>
                <a:cs typeface="Calibri"/>
              </a:rPr>
              <a:t> vector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parallel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48895">
              <a:lnSpc>
                <a:spcPct val="109500"/>
              </a:lnSpc>
            </a:pPr>
            <a:r>
              <a:rPr sz="1100" dirty="0">
                <a:latin typeface="Calibri"/>
                <a:cs typeface="Calibri"/>
              </a:rPr>
              <a:t>We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 two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are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5" dirty="0">
                <a:latin typeface="Calibri"/>
                <a:cs typeface="Calibri"/>
              </a:rPr>
              <a:t> use </a:t>
            </a:r>
            <a:r>
              <a:rPr sz="1100" dirty="0">
                <a:latin typeface="Calibri"/>
                <a:cs typeface="Calibri"/>
              </a:rPr>
              <a:t>either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 depending</a:t>
            </a:r>
            <a:r>
              <a:rPr sz="1100" dirty="0">
                <a:latin typeface="Calibri"/>
                <a:cs typeface="Calibri"/>
              </a:rPr>
              <a:t> 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your</a:t>
            </a:r>
            <a:r>
              <a:rPr sz="1100" spc="-5" dirty="0">
                <a:latin typeface="Calibri"/>
                <a:cs typeface="Calibri"/>
              </a:rPr>
              <a:t> choice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points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you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may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have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different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answers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here.</a:t>
            </a:r>
            <a:r>
              <a:rPr sz="1100" spc="2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use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 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listed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above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 </a:t>
            </a:r>
            <a:r>
              <a:rPr sz="1100" dirty="0">
                <a:latin typeface="Calibri"/>
                <a:cs typeface="Calibri"/>
              </a:rPr>
              <a:t>our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no other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reason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that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it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one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listed.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13970">
              <a:lnSpc>
                <a:spcPct val="109500"/>
              </a:lnSpc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really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simple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as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well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since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can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always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vector from</a:t>
            </a:r>
            <a:r>
              <a:rPr sz="1100" dirty="0">
                <a:latin typeface="Calibri"/>
                <a:cs typeface="Calibri"/>
              </a:rPr>
              <a:t> the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first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point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second point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this</a:t>
            </a:r>
            <a:r>
              <a:rPr sz="1100" dirty="0">
                <a:latin typeface="Calibri"/>
                <a:cs typeface="Calibri"/>
              </a:rPr>
              <a:t> vector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 </a:t>
            </a:r>
            <a:r>
              <a:rPr sz="1100" dirty="0">
                <a:latin typeface="Calibri"/>
                <a:cs typeface="Calibri"/>
              </a:rPr>
              <a:t>on 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 </a:t>
            </a:r>
            <a:r>
              <a:rPr sz="1100" dirty="0">
                <a:latin typeface="Calibri"/>
                <a:cs typeface="Calibri"/>
              </a:rPr>
              <a:t>and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so </a:t>
            </a:r>
            <a:r>
              <a:rPr sz="1100" spc="-5" dirty="0">
                <a:latin typeface="Calibri"/>
                <a:cs typeface="Calibri"/>
              </a:rPr>
              <a:t>will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also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be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parallel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 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line.</a:t>
            </a:r>
            <a:r>
              <a:rPr sz="1100" spc="2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vector 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666650" y="4488575"/>
            <a:ext cx="41275" cy="191770"/>
            <a:chOff x="3666650" y="4488575"/>
            <a:chExt cx="41275" cy="191770"/>
          </a:xfrm>
        </p:grpSpPr>
        <p:sp>
          <p:nvSpPr>
            <p:cNvPr id="7" name="object 7"/>
            <p:cNvSpPr/>
            <p:nvPr/>
          </p:nvSpPr>
          <p:spPr>
            <a:xfrm>
              <a:off x="3670427" y="449235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670427" y="45841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" name="object 9"/>
          <p:cNvGrpSpPr/>
          <p:nvPr/>
        </p:nvGrpSpPr>
        <p:grpSpPr>
          <a:xfrm>
            <a:off x="4287759" y="4488574"/>
            <a:ext cx="41275" cy="191770"/>
            <a:chOff x="4287759" y="4488574"/>
            <a:chExt cx="41275" cy="191770"/>
          </a:xfrm>
        </p:grpSpPr>
        <p:sp>
          <p:nvSpPr>
            <p:cNvPr id="10" name="object 10"/>
            <p:cNvSpPr/>
            <p:nvPr/>
          </p:nvSpPr>
          <p:spPr>
            <a:xfrm>
              <a:off x="4291537" y="44923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291537" y="458419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/>
          <p:nvPr/>
        </p:nvSpPr>
        <p:spPr>
          <a:xfrm>
            <a:off x="3418014" y="4455474"/>
            <a:ext cx="887094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i="1" dirty="0">
                <a:latin typeface="Times New Roman"/>
                <a:cs typeface="Times New Roman"/>
              </a:rPr>
              <a:t>v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spc="90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5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30318" y="4358796"/>
            <a:ext cx="88265" cy="211454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693" y="4872323"/>
            <a:ext cx="1699260" cy="39433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vector form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5" dirty="0">
                <a:latin typeface="Calibri"/>
                <a:cs typeface="Calibri"/>
              </a:rPr>
              <a:t> the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221813" y="5491402"/>
            <a:ext cx="3329940" cy="248285"/>
            <a:chOff x="2221813" y="5491402"/>
            <a:chExt cx="3329940" cy="248285"/>
          </a:xfrm>
        </p:grpSpPr>
        <p:sp>
          <p:nvSpPr>
            <p:cNvPr id="16" name="object 16"/>
            <p:cNvSpPr/>
            <p:nvPr/>
          </p:nvSpPr>
          <p:spPr>
            <a:xfrm>
              <a:off x="2673995" y="552493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362" y="0"/>
                  </a:moveTo>
                  <a:lnTo>
                    <a:pt x="0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673995" y="5615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362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128758" y="552493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362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3128758" y="5615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362" y="0"/>
                  </a:moveTo>
                  <a:lnTo>
                    <a:pt x="0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381757" y="552493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62" y="0"/>
                  </a:moveTo>
                  <a:lnTo>
                    <a:pt x="0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381757" y="5615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62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003334" y="552493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62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003334" y="5615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62" y="0"/>
                  </a:moveTo>
                  <a:lnTo>
                    <a:pt x="0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206289" y="552493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62" y="0"/>
                  </a:moveTo>
                  <a:lnTo>
                    <a:pt x="0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4206289" y="5615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62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5480819" y="552493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62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480819" y="5615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62" y="0"/>
                  </a:moveTo>
                  <a:lnTo>
                    <a:pt x="0" y="9048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547544" y="5491600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225586" y="5491600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222011" y="5495172"/>
              <a:ext cx="3329940" cy="0"/>
            </a:xfrm>
            <a:custGeom>
              <a:avLst/>
              <a:gdLst/>
              <a:ahLst/>
              <a:cxnLst/>
              <a:rect l="l" t="t" r="r" b="b"/>
              <a:pathLst>
                <a:path w="3329940">
                  <a:moveTo>
                    <a:pt x="0" y="0"/>
                  </a:moveTo>
                  <a:lnTo>
                    <a:pt x="332950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222011" y="5735282"/>
              <a:ext cx="3329940" cy="0"/>
            </a:xfrm>
            <a:custGeom>
              <a:avLst/>
              <a:gdLst/>
              <a:ahLst/>
              <a:cxnLst/>
              <a:rect l="l" t="t" r="r" b="b"/>
              <a:pathLst>
                <a:path w="3329940">
                  <a:moveTo>
                    <a:pt x="0" y="0"/>
                  </a:moveTo>
                  <a:lnTo>
                    <a:pt x="332950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40220" y="5452316"/>
            <a:ext cx="901700" cy="26543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800" i="1" baseline="4629" dirty="0">
                <a:latin typeface="Times New Roman"/>
                <a:cs typeface="Times New Roman"/>
              </a:rPr>
              <a:t>r</a:t>
            </a:r>
            <a:r>
              <a:rPr sz="1800" i="1" spc="-52" baseline="4629" dirty="0">
                <a:latin typeface="Times New Roman"/>
                <a:cs typeface="Times New Roman"/>
              </a:rPr>
              <a:t> </a:t>
            </a:r>
            <a:r>
              <a:rPr sz="1550" spc="-65" dirty="0">
                <a:latin typeface="Symbol"/>
                <a:cs typeface="Symbol"/>
              </a:rPr>
              <a:t></a:t>
            </a:r>
            <a:r>
              <a:rPr sz="1800" i="1" baseline="4629" dirty="0">
                <a:latin typeface="Times New Roman"/>
                <a:cs typeface="Times New Roman"/>
              </a:rPr>
              <a:t>t</a:t>
            </a:r>
            <a:r>
              <a:rPr sz="1800" i="1" spc="-240" baseline="4629" dirty="0">
                <a:latin typeface="Times New Roman"/>
                <a:cs typeface="Times New Roman"/>
              </a:rPr>
              <a:t> </a:t>
            </a:r>
            <a:r>
              <a:rPr sz="1550" spc="-125" dirty="0">
                <a:latin typeface="Symbol"/>
                <a:cs typeface="Symbol"/>
              </a:rPr>
              <a:t></a:t>
            </a:r>
            <a:r>
              <a:rPr sz="1550" spc="-125" dirty="0">
                <a:latin typeface="Times New Roman"/>
                <a:cs typeface="Times New Roman"/>
              </a:rPr>
              <a:t> </a:t>
            </a:r>
            <a:r>
              <a:rPr sz="1800" baseline="4629" dirty="0">
                <a:latin typeface="Symbol"/>
                <a:cs typeface="Symbol"/>
              </a:rPr>
              <a:t></a:t>
            </a:r>
            <a:r>
              <a:rPr sz="1800" baseline="4629" dirty="0">
                <a:latin typeface="Times New Roman"/>
                <a:cs typeface="Times New Roman"/>
              </a:rPr>
              <a:t> </a:t>
            </a:r>
            <a:r>
              <a:rPr sz="1800" spc="179" baseline="4629" dirty="0">
                <a:latin typeface="Times New Roman"/>
                <a:cs typeface="Times New Roman"/>
              </a:rPr>
              <a:t> </a:t>
            </a:r>
            <a:r>
              <a:rPr sz="1800" spc="-30" baseline="4629" dirty="0">
                <a:latin typeface="Times New Roman"/>
                <a:cs typeface="Times New Roman"/>
              </a:rPr>
              <a:t>2</a:t>
            </a:r>
            <a:r>
              <a:rPr sz="1800" baseline="4629" dirty="0">
                <a:latin typeface="Times New Roman"/>
                <a:cs typeface="Times New Roman"/>
              </a:rPr>
              <a:t>,</a:t>
            </a:r>
            <a:r>
              <a:rPr sz="1800" spc="-232" baseline="4629" dirty="0">
                <a:latin typeface="Times New Roman"/>
                <a:cs typeface="Times New Roman"/>
              </a:rPr>
              <a:t> </a:t>
            </a:r>
            <a:r>
              <a:rPr sz="1800" spc="-7" baseline="4629" dirty="0">
                <a:latin typeface="Symbol"/>
                <a:cs typeface="Symbol"/>
              </a:rPr>
              <a:t></a:t>
            </a:r>
            <a:r>
              <a:rPr sz="1800" spc="-30" baseline="4629" dirty="0">
                <a:latin typeface="Times New Roman"/>
                <a:cs typeface="Times New Roman"/>
              </a:rPr>
              <a:t>4</a:t>
            </a:r>
            <a:r>
              <a:rPr sz="1800" spc="22" baseline="4629" dirty="0">
                <a:latin typeface="Times New Roman"/>
                <a:cs typeface="Times New Roman"/>
              </a:rPr>
              <a:t>,</a:t>
            </a:r>
            <a:r>
              <a:rPr sz="1800" baseline="4629" dirty="0">
                <a:latin typeface="Times New Roman"/>
                <a:cs typeface="Times New Roman"/>
              </a:rPr>
              <a:t>1</a:t>
            </a:r>
            <a:endParaRPr sz="1800" baseline="4629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184283" y="5488430"/>
            <a:ext cx="228790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dirty="0">
                <a:latin typeface="Symbol"/>
                <a:cs typeface="Symbol"/>
              </a:rPr>
              <a:t>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i="1" dirty="0">
                <a:latin typeface="Times New Roman"/>
                <a:cs typeface="Times New Roman"/>
              </a:rPr>
              <a:t>t </a:t>
            </a:r>
            <a:r>
              <a:rPr sz="1200" i="1" spc="7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spc="90" dirty="0">
                <a:latin typeface="Times New Roman"/>
                <a:cs typeface="Times New Roman"/>
              </a:rPr>
              <a:t>,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11 </a:t>
            </a:r>
            <a:r>
              <a:rPr sz="1200" spc="10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</a:t>
            </a:r>
            <a:r>
              <a:rPr sz="1200" dirty="0">
                <a:latin typeface="Times New Roman"/>
                <a:cs typeface="Times New Roman"/>
              </a:rPr>
              <a:t> </a:t>
            </a:r>
            <a:r>
              <a:rPr sz="1200" spc="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Times New Roman"/>
                <a:cs typeface="Times New Roman"/>
              </a:rPr>
              <a:t>2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</a:t>
            </a:r>
            <a:r>
              <a:rPr sz="1200" spc="-100" dirty="0">
                <a:latin typeface="Times New Roman"/>
                <a:cs typeface="Times New Roman"/>
              </a:rPr>
              <a:t> </a:t>
            </a:r>
            <a:r>
              <a:rPr sz="1200" spc="-20" dirty="0">
                <a:latin typeface="Times New Roman"/>
                <a:cs typeface="Times New Roman"/>
              </a:rPr>
              <a:t>2</a:t>
            </a:r>
            <a:r>
              <a:rPr sz="1200" i="1" spc="55" dirty="0">
                <a:latin typeface="Times New Roman"/>
                <a:cs typeface="Times New Roman"/>
              </a:rPr>
              <a:t>t</a:t>
            </a:r>
            <a:r>
              <a:rPr sz="1200" dirty="0">
                <a:latin typeface="Times New Roman"/>
                <a:cs typeface="Times New Roman"/>
              </a:rPr>
              <a:t>,</a:t>
            </a:r>
            <a:r>
              <a:rPr sz="1200" spc="-150" dirty="0">
                <a:latin typeface="Times New Roman"/>
                <a:cs typeface="Times New Roman"/>
              </a:rPr>
              <a:t> </a:t>
            </a:r>
            <a:r>
              <a:rPr sz="1200" spc="-5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4</a:t>
            </a:r>
            <a:r>
              <a:rPr sz="1200" spc="-114" dirty="0">
                <a:latin typeface="Times New Roman"/>
                <a:cs typeface="Times New Roman"/>
              </a:rPr>
              <a:t> </a:t>
            </a:r>
            <a:r>
              <a:rPr sz="1200" dirty="0">
                <a:latin typeface="Symbol"/>
                <a:cs typeface="Symbol"/>
              </a:rPr>
              <a:t></a:t>
            </a:r>
            <a:r>
              <a:rPr sz="1200" spc="-135" dirty="0">
                <a:latin typeface="Times New Roman"/>
                <a:cs typeface="Times New Roman"/>
              </a:rPr>
              <a:t> </a:t>
            </a:r>
            <a:r>
              <a:rPr sz="1200" spc="-40" dirty="0">
                <a:latin typeface="Times New Roman"/>
                <a:cs typeface="Times New Roman"/>
              </a:rPr>
              <a:t>8</a:t>
            </a:r>
            <a:r>
              <a:rPr sz="1200" i="1" spc="55" dirty="0">
                <a:latin typeface="Times New Roman"/>
                <a:cs typeface="Times New Roman"/>
              </a:rPr>
              <a:t>t</a:t>
            </a:r>
            <a:r>
              <a:rPr sz="1200" spc="15" dirty="0">
                <a:latin typeface="Times New Roman"/>
                <a:cs typeface="Times New Roman"/>
              </a:rPr>
              <a:t>,</a:t>
            </a:r>
            <a:r>
              <a:rPr sz="1200" spc="90" dirty="0">
                <a:latin typeface="Times New Roman"/>
                <a:cs typeface="Times New Roman"/>
              </a:rPr>
              <a:t>1</a:t>
            </a:r>
            <a:r>
              <a:rPr sz="1200" spc="70" dirty="0">
                <a:latin typeface="Symbol"/>
                <a:cs typeface="Symbol"/>
              </a:rPr>
              <a:t></a:t>
            </a:r>
            <a:r>
              <a:rPr sz="1200" dirty="0">
                <a:latin typeface="Times New Roman"/>
                <a:cs typeface="Times New Roman"/>
              </a:rPr>
              <a:t>1</a:t>
            </a:r>
            <a:r>
              <a:rPr sz="1200" spc="-114" dirty="0">
                <a:latin typeface="Times New Roman"/>
                <a:cs typeface="Times New Roman"/>
              </a:rPr>
              <a:t>1</a:t>
            </a:r>
            <a:r>
              <a:rPr sz="1200" i="1" dirty="0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250133" y="5393180"/>
            <a:ext cx="8826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spc="-710" dirty="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01700" y="5926961"/>
            <a:ext cx="1962150" cy="39433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100" dirty="0">
                <a:latin typeface="Calibri"/>
                <a:cs typeface="Calibri"/>
              </a:rPr>
              <a:t>The</a:t>
            </a:r>
            <a:r>
              <a:rPr sz="1100" spc="-5" dirty="0">
                <a:latin typeface="Calibri"/>
                <a:cs typeface="Calibri"/>
              </a:rPr>
              <a:t> parametric form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line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353834" y="6546782"/>
            <a:ext cx="2602865" cy="208915"/>
          </a:xfrm>
          <a:prstGeom prst="rect">
            <a:avLst/>
          </a:prstGeom>
          <a:ln w="7540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34290">
              <a:lnSpc>
                <a:spcPts val="1365"/>
              </a:lnSpc>
              <a:tabLst>
                <a:tab pos="941705" algn="l"/>
                <a:tab pos="2005964" algn="l"/>
              </a:tabLst>
            </a:pPr>
            <a:r>
              <a:rPr sz="1150" i="1" spc="20" dirty="0">
                <a:latin typeface="Times New Roman"/>
                <a:cs typeface="Times New Roman"/>
              </a:rPr>
              <a:t>x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1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Times New Roman"/>
                <a:cs typeface="Times New Roman"/>
              </a:rPr>
              <a:t>2</a:t>
            </a:r>
            <a:r>
              <a:rPr sz="1150" spc="-10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</a:t>
            </a:r>
            <a:r>
              <a:rPr sz="1150" spc="-85" dirty="0">
                <a:latin typeface="Times New Roman"/>
                <a:cs typeface="Times New Roman"/>
              </a:rPr>
              <a:t> </a:t>
            </a:r>
            <a:r>
              <a:rPr sz="1150" spc="5" dirty="0">
                <a:latin typeface="Times New Roman"/>
                <a:cs typeface="Times New Roman"/>
              </a:rPr>
              <a:t>2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dirty="0">
                <a:latin typeface="Times New Roman"/>
                <a:cs typeface="Times New Roman"/>
              </a:rPr>
              <a:t>	</a:t>
            </a:r>
            <a:r>
              <a:rPr sz="1150" i="1" spc="20" dirty="0">
                <a:latin typeface="Times New Roman"/>
                <a:cs typeface="Times New Roman"/>
              </a:rPr>
              <a:t>y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10" dirty="0">
                <a:latin typeface="Times New Roman"/>
                <a:cs typeface="Times New Roman"/>
              </a:rPr>
              <a:t> </a:t>
            </a:r>
            <a:r>
              <a:rPr sz="1150" spc="20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4</a:t>
            </a:r>
            <a:r>
              <a:rPr sz="1150" spc="-10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</a:t>
            </a:r>
            <a:r>
              <a:rPr sz="1150" spc="-125" dirty="0">
                <a:latin typeface="Times New Roman"/>
                <a:cs typeface="Times New Roman"/>
              </a:rPr>
              <a:t> </a:t>
            </a:r>
            <a:r>
              <a:rPr sz="1150" spc="-15" dirty="0">
                <a:latin typeface="Times New Roman"/>
                <a:cs typeface="Times New Roman"/>
              </a:rPr>
              <a:t>8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r>
              <a:rPr sz="1150" i="1" dirty="0">
                <a:latin typeface="Times New Roman"/>
                <a:cs typeface="Times New Roman"/>
              </a:rPr>
              <a:t>	</a:t>
            </a:r>
            <a:r>
              <a:rPr sz="1150" i="1" spc="15" dirty="0">
                <a:latin typeface="Times New Roman"/>
                <a:cs typeface="Times New Roman"/>
              </a:rPr>
              <a:t>z</a:t>
            </a:r>
            <a:r>
              <a:rPr sz="1150" i="1" spc="30" dirty="0">
                <a:latin typeface="Times New Roman"/>
                <a:cs typeface="Times New Roman"/>
              </a:rPr>
              <a:t> </a:t>
            </a:r>
            <a:r>
              <a:rPr sz="1150" spc="25" dirty="0">
                <a:latin typeface="Symbol"/>
                <a:cs typeface="Symbol"/>
              </a:rPr>
              <a:t></a:t>
            </a:r>
            <a:r>
              <a:rPr sz="1150" spc="-140" dirty="0">
                <a:latin typeface="Times New Roman"/>
                <a:cs typeface="Times New Roman"/>
              </a:rPr>
              <a:t> </a:t>
            </a:r>
            <a:r>
              <a:rPr sz="1150" spc="114" dirty="0">
                <a:latin typeface="Times New Roman"/>
                <a:cs typeface="Times New Roman"/>
              </a:rPr>
              <a:t>1</a:t>
            </a:r>
            <a:r>
              <a:rPr sz="1150" spc="95" dirty="0">
                <a:latin typeface="Symbol"/>
                <a:cs typeface="Symbol"/>
              </a:rPr>
              <a:t></a:t>
            </a:r>
            <a:r>
              <a:rPr sz="1150" spc="25" dirty="0">
                <a:latin typeface="Times New Roman"/>
                <a:cs typeface="Times New Roman"/>
              </a:rPr>
              <a:t>1</a:t>
            </a:r>
            <a:r>
              <a:rPr sz="1150" spc="-90" dirty="0">
                <a:latin typeface="Times New Roman"/>
                <a:cs typeface="Times New Roman"/>
              </a:rPr>
              <a:t>1</a:t>
            </a:r>
            <a:r>
              <a:rPr sz="1150" i="1" spc="10" dirty="0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700" y="6931283"/>
            <a:ext cx="5934075" cy="577215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sz="1100" dirty="0">
                <a:latin typeface="Calibri"/>
                <a:cs typeface="Calibri"/>
              </a:rPr>
              <a:t>Step</a:t>
            </a:r>
            <a:r>
              <a:rPr sz="1100" spc="-4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0"/>
              </a:spcBef>
            </a:pPr>
            <a:r>
              <a:rPr sz="1100" dirty="0">
                <a:latin typeface="Calibri"/>
                <a:cs typeface="Calibri"/>
              </a:rPr>
              <a:t>To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get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symmetric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form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all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we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need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to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10" dirty="0">
                <a:latin typeface="Calibri"/>
                <a:cs typeface="Calibri"/>
              </a:rPr>
              <a:t>do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is </a:t>
            </a:r>
            <a:r>
              <a:rPr sz="1100" dirty="0">
                <a:latin typeface="Calibri"/>
                <a:cs typeface="Calibri"/>
              </a:rPr>
              <a:t>solve</a:t>
            </a:r>
            <a:r>
              <a:rPr sz="1100" spc="-5" dirty="0">
                <a:latin typeface="Calibri"/>
                <a:cs typeface="Calibri"/>
              </a:rPr>
              <a:t> each </a:t>
            </a:r>
            <a:r>
              <a:rPr sz="1100" dirty="0">
                <a:latin typeface="Calibri"/>
                <a:cs typeface="Calibri"/>
              </a:rPr>
              <a:t>of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parametric equations</a:t>
            </a:r>
            <a:r>
              <a:rPr sz="1100" spc="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for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i="1" dirty="0">
                <a:latin typeface="Calibri"/>
                <a:cs typeface="Calibri"/>
              </a:rPr>
              <a:t>t </a:t>
            </a:r>
            <a:r>
              <a:rPr sz="1100" spc="-5" dirty="0">
                <a:latin typeface="Calibri"/>
                <a:cs typeface="Calibri"/>
              </a:rPr>
              <a:t>and</a:t>
            </a:r>
            <a:r>
              <a:rPr sz="1100" dirty="0">
                <a:latin typeface="Calibri"/>
                <a:cs typeface="Calibri"/>
              </a:rPr>
              <a:t> then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set </a:t>
            </a:r>
            <a:r>
              <a:rPr sz="1100" spc="-23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them</a:t>
            </a:r>
            <a:r>
              <a:rPr sz="1100" spc="-5" dirty="0">
                <a:latin typeface="Calibri"/>
                <a:cs typeface="Calibri"/>
              </a:rPr>
              <a:t> all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equal</a:t>
            </a:r>
            <a:r>
              <a:rPr sz="1100" spc="-10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to</a:t>
            </a:r>
            <a:r>
              <a:rPr sz="1100" spc="-5" dirty="0">
                <a:latin typeface="Calibri"/>
                <a:cs typeface="Calibri"/>
              </a:rPr>
              <a:t> </a:t>
            </a:r>
            <a:r>
              <a:rPr sz="1100" dirty="0">
                <a:latin typeface="Calibri"/>
                <a:cs typeface="Calibri"/>
              </a:rPr>
              <a:t>each</a:t>
            </a:r>
            <a:r>
              <a:rPr sz="1100" spc="-15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other.</a:t>
            </a:r>
            <a:r>
              <a:rPr sz="1100" spc="1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Doing this</a:t>
            </a:r>
            <a:r>
              <a:rPr sz="1100" dirty="0">
                <a:latin typeface="Calibri"/>
                <a:cs typeface="Calibri"/>
              </a:rPr>
              <a:t> </a:t>
            </a:r>
            <a:r>
              <a:rPr sz="1100" spc="-5" dirty="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8" name="object 38"/>
          <p:cNvGraphicFramePr>
            <a:graphicFrameLocks noGrp="1"/>
          </p:cNvGraphicFramePr>
          <p:nvPr/>
        </p:nvGraphicFramePr>
        <p:xfrm>
          <a:off x="3017450" y="7737448"/>
          <a:ext cx="1271265" cy="3901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7635"/>
                <a:gridCol w="112394"/>
                <a:gridCol w="109220"/>
                <a:gridCol w="132079"/>
                <a:gridCol w="111760"/>
                <a:gridCol w="118109"/>
                <a:gridCol w="113665"/>
                <a:gridCol w="125094"/>
                <a:gridCol w="321309"/>
              </a:tblGrid>
              <a:tr h="202732">
                <a:tc>
                  <a:txBody>
                    <a:bodyPr/>
                    <a:lstStyle/>
                    <a:p>
                      <a:pPr marL="38735">
                        <a:lnSpc>
                          <a:spcPts val="138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1430">
                        <a:lnSpc>
                          <a:spcPts val="1385"/>
                        </a:lnSpc>
                      </a:pPr>
                      <a:r>
                        <a:rPr sz="1200" dirty="0">
                          <a:latin typeface="Symbol"/>
                          <a:cs typeface="Symbol"/>
                        </a:rPr>
                        <a:t>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6510">
                        <a:lnSpc>
                          <a:spcPts val="1385"/>
                        </a:lnSpc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x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4130">
                        <a:lnSpc>
                          <a:spcPts val="800"/>
                        </a:lnSpc>
                        <a:spcBef>
                          <a:spcPts val="690"/>
                        </a:spcBef>
                      </a:pPr>
                      <a:r>
                        <a:rPr sz="1200" dirty="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T="8763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3495">
                        <a:lnSpc>
                          <a:spcPts val="1385"/>
                        </a:lnSpc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1430">
                        <a:lnSpc>
                          <a:spcPts val="1385"/>
                        </a:lnSpc>
                      </a:pPr>
                      <a:r>
                        <a:rPr sz="1200" dirty="0">
                          <a:latin typeface="Symbol"/>
                          <a:cs typeface="Symbol"/>
                        </a:rPr>
                        <a:t>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9685">
                        <a:lnSpc>
                          <a:spcPts val="1385"/>
                        </a:lnSpc>
                      </a:pPr>
                      <a:r>
                        <a:rPr sz="1200" i="1" dirty="0">
                          <a:latin typeface="Times New Roman"/>
                          <a:cs typeface="Times New Roman"/>
                        </a:rPr>
                        <a:t>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5400">
                        <a:lnSpc>
                          <a:spcPts val="800"/>
                        </a:lnSpc>
                        <a:spcBef>
                          <a:spcPts val="690"/>
                        </a:spcBef>
                      </a:pPr>
                      <a:r>
                        <a:rPr sz="1200" dirty="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T="87630" marB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240">
                        <a:lnSpc>
                          <a:spcPts val="1385"/>
                        </a:lnSpc>
                      </a:pPr>
                      <a:r>
                        <a:rPr sz="1200" spc="90" dirty="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sz="1200" dirty="0">
                          <a:latin typeface="Symbol"/>
                          <a:cs typeface="Symbol"/>
                        </a:rPr>
                        <a:t></a:t>
                      </a:r>
                      <a:r>
                        <a:rPr sz="1200" spc="-40" dirty="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200" i="1" dirty="0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87387">
                <a:tc gridSpan="2">
                  <a:txBody>
                    <a:bodyPr/>
                    <a:lstStyle/>
                    <a:p>
                      <a:pPr marL="144780">
                        <a:lnSpc>
                          <a:spcPts val="1350"/>
                        </a:lnSpc>
                        <a:spcBef>
                          <a:spcPts val="2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4">
                  <a:txBody>
                    <a:bodyPr/>
                    <a:lstStyle/>
                    <a:p>
                      <a:pPr marR="12065" algn="r">
                        <a:lnSpc>
                          <a:spcPts val="1350"/>
                        </a:lnSpc>
                        <a:spcBef>
                          <a:spcPts val="2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8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gridSpan="3">
                  <a:txBody>
                    <a:bodyPr/>
                    <a:lstStyle/>
                    <a:p>
                      <a:pPr marL="318770">
                        <a:lnSpc>
                          <a:spcPts val="1350"/>
                        </a:lnSpc>
                        <a:spcBef>
                          <a:spcPts val="25"/>
                        </a:spcBef>
                      </a:pPr>
                      <a:r>
                        <a:rPr sz="1200" dirty="0">
                          <a:latin typeface="Times New Roman"/>
                          <a:cs typeface="Times New Roman"/>
                        </a:rPr>
                        <a:t>11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T="3175" marB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</a:tbl>
          </a:graphicData>
        </a:graphic>
      </p:graphicFrame>
      <p:sp>
        <p:nvSpPr>
          <p:cNvPr id="39" name="object 39"/>
          <p:cNvSpPr/>
          <p:nvPr/>
        </p:nvSpPr>
        <p:spPr>
          <a:xfrm>
            <a:off x="896111" y="836675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4612</Words>
  <Application>Microsoft Office PowerPoint</Application>
  <PresentationFormat>Custom</PresentationFormat>
  <Paragraphs>419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fas</dc:creator>
  <cp:lastModifiedBy>fas</cp:lastModifiedBy>
  <cp:revision>1</cp:revision>
  <dcterms:created xsi:type="dcterms:W3CDTF">2021-10-13T13:04:58Z</dcterms:created>
  <dcterms:modified xsi:type="dcterms:W3CDTF">2021-10-13T13:23:35Z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2020-12-07T00:00:00Z</vt:filetime>
  </property>
  <property fmtid="{D5CDD505-2E9C-101B-9397-08002B2CF9AE}" pid="3" name="LastSaved">
    <vt:filetime>2021-10-13T00:00:00Z</vt:filetime>
  </property>
</Properties>
</file>